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43" r:id="rId2"/>
    <p:sldId id="356" r:id="rId3"/>
    <p:sldId id="357" r:id="rId4"/>
    <p:sldId id="256" r:id="rId5"/>
    <p:sldId id="257" r:id="rId6"/>
    <p:sldId id="278" r:id="rId7"/>
    <p:sldId id="258" r:id="rId8"/>
    <p:sldId id="281" r:id="rId9"/>
    <p:sldId id="283" r:id="rId10"/>
    <p:sldId id="279" r:id="rId11"/>
    <p:sldId id="284" r:id="rId12"/>
    <p:sldId id="280" r:id="rId13"/>
    <p:sldId id="260" r:id="rId14"/>
    <p:sldId id="261" r:id="rId15"/>
    <p:sldId id="263" r:id="rId16"/>
    <p:sldId id="264" r:id="rId17"/>
    <p:sldId id="265" r:id="rId18"/>
    <p:sldId id="266" r:id="rId19"/>
    <p:sldId id="342" r:id="rId20"/>
    <p:sldId id="327" r:id="rId21"/>
    <p:sldId id="355" r:id="rId22"/>
    <p:sldId id="334" r:id="rId23"/>
    <p:sldId id="333" r:id="rId24"/>
    <p:sldId id="340" r:id="rId25"/>
    <p:sldId id="341" r:id="rId26"/>
    <p:sldId id="336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268" r:id="rId39"/>
    <p:sldId id="337" r:id="rId40"/>
    <p:sldId id="338" r:id="rId41"/>
    <p:sldId id="339" r:id="rId42"/>
    <p:sldId id="267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85" r:id="rId53"/>
    <p:sldId id="286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81" d="100"/>
          <a:sy n="81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val>
            <c:numRef>
              <c:f>Munka1!$B$3:$K$3</c:f>
              <c:numCache>
                <c:formatCode>_-* #,##0\ _F_t_-;\-* #,##0\ _F_t_-;_-* "-"??\ _F_t_-;_-@_-</c:formatCode>
                <c:ptCount val="10"/>
                <c:pt idx="0">
                  <c:v>430000</c:v>
                </c:pt>
                <c:pt idx="1">
                  <c:v>455800</c:v>
                </c:pt>
                <c:pt idx="2">
                  <c:v>478590</c:v>
                </c:pt>
                <c:pt idx="3">
                  <c:v>497733.60000000003</c:v>
                </c:pt>
                <c:pt idx="4">
                  <c:v>527597.61600000004</c:v>
                </c:pt>
                <c:pt idx="5">
                  <c:v>564529.44912000012</c:v>
                </c:pt>
                <c:pt idx="6">
                  <c:v>581465.33259360015</c:v>
                </c:pt>
                <c:pt idx="7">
                  <c:v>598909.29257140774</c:v>
                </c:pt>
                <c:pt idx="8">
                  <c:v>622865.66427426436</c:v>
                </c:pt>
                <c:pt idx="9">
                  <c:v>654008.94748797826</c:v>
                </c:pt>
              </c:numCache>
            </c:numRef>
          </c:val>
        </c:ser>
        <c:ser>
          <c:idx val="1"/>
          <c:order val="1"/>
          <c:tx>
            <c:strRef>
              <c:f>Munka1!$A$4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val>
            <c:numRef>
              <c:f>Munka1!$B$4:$K$4</c:f>
              <c:numCache>
                <c:formatCode>_-* #,##0\ _F_t_-;\-* #,##0\ _F_t_-;_-* "-"??\ _F_t_-;_-@_-</c:formatCode>
                <c:ptCount val="10"/>
                <c:pt idx="0">
                  <c:v>270000</c:v>
                </c:pt>
                <c:pt idx="1">
                  <c:v>286200</c:v>
                </c:pt>
                <c:pt idx="2">
                  <c:v>300510</c:v>
                </c:pt>
                <c:pt idx="3">
                  <c:v>312530.40000000002</c:v>
                </c:pt>
                <c:pt idx="4">
                  <c:v>331282.22400000022</c:v>
                </c:pt>
                <c:pt idx="5">
                  <c:v>354471.97968000046</c:v>
                </c:pt>
                <c:pt idx="6">
                  <c:v>365106.13907040021</c:v>
                </c:pt>
                <c:pt idx="7">
                  <c:v>376059.3232425123</c:v>
                </c:pt>
                <c:pt idx="8">
                  <c:v>391101.6961722126</c:v>
                </c:pt>
                <c:pt idx="9">
                  <c:v>410656.78098082356</c:v>
                </c:pt>
              </c:numCache>
            </c:numRef>
          </c:val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val>
            <c:numRef>
              <c:f>Munka1!$B$5:$K$5</c:f>
              <c:numCache>
                <c:formatCode>_-* #,##0\ _F_t_-;\-* #,##0\ _F_t_-;_-* "-"??\ _F_t_-;_-@_-</c:formatCode>
                <c:ptCount val="10"/>
                <c:pt idx="0">
                  <c:v>520000</c:v>
                </c:pt>
                <c:pt idx="1">
                  <c:v>551200</c:v>
                </c:pt>
                <c:pt idx="2">
                  <c:v>600000</c:v>
                </c:pt>
              </c:numCache>
            </c:numRef>
          </c:val>
        </c:ser>
        <c:ser>
          <c:idx val="3"/>
          <c:order val="3"/>
          <c:tx>
            <c:strRef>
              <c:f>Munka1!$A$6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val>
            <c:numRef>
              <c:f>Munka1!$B$6:$K$6</c:f>
              <c:numCache>
                <c:formatCode>_-* #,##0\ _F_t_-;\-* #,##0\ _F_t_-;_-* "-"??\ _F_t_-;_-@_-</c:formatCode>
                <c:ptCount val="10"/>
                <c:pt idx="0">
                  <c:v>390000</c:v>
                </c:pt>
                <c:pt idx="1">
                  <c:v>413400</c:v>
                </c:pt>
                <c:pt idx="2">
                  <c:v>434070</c:v>
                </c:pt>
                <c:pt idx="3">
                  <c:v>451432.8</c:v>
                </c:pt>
                <c:pt idx="4">
                  <c:v>478518.76800000004</c:v>
                </c:pt>
                <c:pt idx="5">
                  <c:v>512015.08176000009</c:v>
                </c:pt>
                <c:pt idx="6">
                  <c:v>600000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Munka1!$A$7</c:f>
              <c:strCache>
                <c:ptCount val="1"/>
                <c:pt idx="0">
                  <c:v>E</c:v>
                </c:pt>
              </c:strCache>
            </c:strRef>
          </c:tx>
          <c:invertIfNegative val="0"/>
          <c:val>
            <c:numRef>
              <c:f>Munka1!$B$7:$K$7</c:f>
              <c:numCache>
                <c:formatCode>_-* #,##0\ _F_t_-;\-* #,##0\ _F_t_-;_-* "-"??\ _F_t_-;_-@_-</c:formatCode>
                <c:ptCount val="10"/>
                <c:pt idx="0">
                  <c:v>400000</c:v>
                </c:pt>
                <c:pt idx="1">
                  <c:v>424000</c:v>
                </c:pt>
                <c:pt idx="2">
                  <c:v>445200</c:v>
                </c:pt>
                <c:pt idx="3">
                  <c:v>463008</c:v>
                </c:pt>
                <c:pt idx="4">
                  <c:v>490788.48000000021</c:v>
                </c:pt>
                <c:pt idx="5">
                  <c:v>525143.6736000001</c:v>
                </c:pt>
                <c:pt idx="6">
                  <c:v>540897.98380800011</c:v>
                </c:pt>
                <c:pt idx="7">
                  <c:v>557124.92332224071</c:v>
                </c:pt>
                <c:pt idx="8">
                  <c:v>579409.92025513016</c:v>
                </c:pt>
                <c:pt idx="9">
                  <c:v>608380.41626788676</c:v>
                </c:pt>
              </c:numCache>
            </c:numRef>
          </c:val>
        </c:ser>
        <c:ser>
          <c:idx val="5"/>
          <c:order val="5"/>
          <c:tx>
            <c:strRef>
              <c:f>Munka1!$A$8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val>
            <c:numRef>
              <c:f>Munka1!$B$8:$K$8</c:f>
              <c:numCache>
                <c:formatCode>_-* #,##0\ _F_t_-;\-* #,##0\ _F_t_-;_-* "-"??\ _F_t_-;_-@_-</c:formatCode>
                <c:ptCount val="10"/>
                <c:pt idx="0">
                  <c:v>200000</c:v>
                </c:pt>
                <c:pt idx="1">
                  <c:v>212000</c:v>
                </c:pt>
                <c:pt idx="2">
                  <c:v>222600</c:v>
                </c:pt>
                <c:pt idx="3">
                  <c:v>231504</c:v>
                </c:pt>
                <c:pt idx="4">
                  <c:v>245394.24000000011</c:v>
                </c:pt>
                <c:pt idx="5">
                  <c:v>262571.83680000005</c:v>
                </c:pt>
                <c:pt idx="6">
                  <c:v>270448.99190400005</c:v>
                </c:pt>
                <c:pt idx="7">
                  <c:v>278562.46166112029</c:v>
                </c:pt>
                <c:pt idx="8">
                  <c:v>289704.9601275649</c:v>
                </c:pt>
                <c:pt idx="9">
                  <c:v>304190.2081339432</c:v>
                </c:pt>
              </c:numCache>
            </c:numRef>
          </c:val>
        </c:ser>
        <c:ser>
          <c:idx val="6"/>
          <c:order val="6"/>
          <c:tx>
            <c:strRef>
              <c:f>Munka1!$A$9</c:f>
              <c:strCache>
                <c:ptCount val="1"/>
                <c:pt idx="0">
                  <c:v>G</c:v>
                </c:pt>
              </c:strCache>
            </c:strRef>
          </c:tx>
          <c:invertIfNegative val="0"/>
          <c:val>
            <c:numRef>
              <c:f>Munka1!$B$9:$K$9</c:f>
              <c:numCache>
                <c:formatCode>_-* #,##0\ _F_t_-;\-* #,##0\ _F_t_-;_-* "-"??\ _F_t_-;_-@_-</c:formatCode>
                <c:ptCount val="10"/>
                <c:pt idx="0">
                  <c:v>480000</c:v>
                </c:pt>
                <c:pt idx="1">
                  <c:v>508800</c:v>
                </c:pt>
                <c:pt idx="2">
                  <c:v>534240</c:v>
                </c:pt>
                <c:pt idx="3">
                  <c:v>555609.59999999928</c:v>
                </c:pt>
                <c:pt idx="4">
                  <c:v>588946.17599999928</c:v>
                </c:pt>
                <c:pt idx="5">
                  <c:v>630172.40832000005</c:v>
                </c:pt>
                <c:pt idx="6">
                  <c:v>649077.58056959964</c:v>
                </c:pt>
                <c:pt idx="7">
                  <c:v>668549.90798668843</c:v>
                </c:pt>
                <c:pt idx="8">
                  <c:v>695291.90430615528</c:v>
                </c:pt>
                <c:pt idx="9">
                  <c:v>730056.49952146329</c:v>
                </c:pt>
              </c:numCache>
            </c:numRef>
          </c:val>
        </c:ser>
        <c:ser>
          <c:idx val="7"/>
          <c:order val="7"/>
          <c:tx>
            <c:strRef>
              <c:f>Munka1!$A$10</c:f>
              <c:strCache>
                <c:ptCount val="1"/>
                <c:pt idx="0">
                  <c:v>H</c:v>
                </c:pt>
              </c:strCache>
            </c:strRef>
          </c:tx>
          <c:invertIfNegative val="0"/>
          <c:val>
            <c:numRef>
              <c:f>Munka1!$B$10:$K$10</c:f>
              <c:numCache>
                <c:formatCode>_-* #,##0\ _F_t_-;\-* #,##0\ _F_t_-;_-* "-"??\ _F_t_-;_-@_-</c:formatCode>
                <c:ptCount val="10"/>
                <c:pt idx="0">
                  <c:v>150000</c:v>
                </c:pt>
                <c:pt idx="1">
                  <c:v>159000</c:v>
                </c:pt>
                <c:pt idx="2">
                  <c:v>166950</c:v>
                </c:pt>
                <c:pt idx="3">
                  <c:v>173628</c:v>
                </c:pt>
                <c:pt idx="4">
                  <c:v>184045.68000000002</c:v>
                </c:pt>
                <c:pt idx="5">
                  <c:v>196928.87760000004</c:v>
                </c:pt>
                <c:pt idx="6">
                  <c:v>202836.74392800016</c:v>
                </c:pt>
                <c:pt idx="7">
                  <c:v>208921.8462458401</c:v>
                </c:pt>
                <c:pt idx="8">
                  <c:v>217278.72009567366</c:v>
                </c:pt>
                <c:pt idx="9">
                  <c:v>228142.65610045736</c:v>
                </c:pt>
              </c:numCache>
            </c:numRef>
          </c:val>
        </c:ser>
        <c:ser>
          <c:idx val="8"/>
          <c:order val="8"/>
          <c:tx>
            <c:strRef>
              <c:f>Munka1!$A$11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val>
            <c:numRef>
              <c:f>Munka1!$B$11:$K$11</c:f>
              <c:numCache>
                <c:formatCode>_-* #,##0\ _F_t_-;\-* #,##0\ _F_t_-;_-* "-"??\ _F_t_-;_-@_-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300000</c:v>
                </c:pt>
                <c:pt idx="4">
                  <c:v>318000</c:v>
                </c:pt>
                <c:pt idx="5">
                  <c:v>340260</c:v>
                </c:pt>
                <c:pt idx="6">
                  <c:v>350467.8</c:v>
                </c:pt>
                <c:pt idx="7">
                  <c:v>360981.83399999997</c:v>
                </c:pt>
                <c:pt idx="8">
                  <c:v>375421.10735999985</c:v>
                </c:pt>
                <c:pt idx="9">
                  <c:v>394192.16272799968</c:v>
                </c:pt>
              </c:numCache>
            </c:numRef>
          </c:val>
        </c:ser>
        <c:ser>
          <c:idx val="9"/>
          <c:order val="9"/>
          <c:tx>
            <c:strRef>
              <c:f>Munka1!$A$12</c:f>
              <c:strCache>
                <c:ptCount val="1"/>
                <c:pt idx="0">
                  <c:v>J</c:v>
                </c:pt>
              </c:strCache>
            </c:strRef>
          </c:tx>
          <c:invertIfNegative val="0"/>
          <c:val>
            <c:numRef>
              <c:f>Munka1!$B$12:$K$12</c:f>
              <c:numCache>
                <c:formatCode>_-* #,##0\ _F_t_-;\-* #,##0\ _F_t_-;_-* "-"??\ _F_t_-;_-@_-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300000</c:v>
                </c:pt>
                <c:pt idx="4">
                  <c:v>318000</c:v>
                </c:pt>
                <c:pt idx="5">
                  <c:v>340260</c:v>
                </c:pt>
                <c:pt idx="6">
                  <c:v>350467.8</c:v>
                </c:pt>
                <c:pt idx="7">
                  <c:v>360981.83399999997</c:v>
                </c:pt>
                <c:pt idx="8">
                  <c:v>375421.10735999985</c:v>
                </c:pt>
                <c:pt idx="9">
                  <c:v>394192.16272799968</c:v>
                </c:pt>
              </c:numCache>
            </c:numRef>
          </c:val>
        </c:ser>
        <c:ser>
          <c:idx val="10"/>
          <c:order val="10"/>
          <c:tx>
            <c:strRef>
              <c:f>Munka1!$A$13</c:f>
              <c:strCache>
                <c:ptCount val="1"/>
                <c:pt idx="0">
                  <c:v>K</c:v>
                </c:pt>
              </c:strCache>
            </c:strRef>
          </c:tx>
          <c:invertIfNegative val="0"/>
          <c:val>
            <c:numRef>
              <c:f>Munka1!$B$13:$K$13</c:f>
              <c:numCache>
                <c:formatCode>_-* #,##0\ _F_t_-;\-* #,##0\ _F_t_-;_-* "-"??\ _F_t_-;_-@_-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300000</c:v>
                </c:pt>
                <c:pt idx="8">
                  <c:v>312000</c:v>
                </c:pt>
                <c:pt idx="9">
                  <c:v>327600</c:v>
                </c:pt>
              </c:numCache>
            </c:numRef>
          </c:val>
        </c:ser>
        <c:ser>
          <c:idx val="11"/>
          <c:order val="11"/>
          <c:tx>
            <c:strRef>
              <c:f>Munka1!$A$14</c:f>
              <c:strCache>
                <c:ptCount val="1"/>
                <c:pt idx="0">
                  <c:v>L</c:v>
                </c:pt>
              </c:strCache>
            </c:strRef>
          </c:tx>
          <c:invertIfNegative val="0"/>
          <c:val>
            <c:numRef>
              <c:f>Munka1!$B$14:$K$14</c:f>
              <c:numCache>
                <c:formatCode>_-* #,##0\ _F_t_-;\-* #,##0\ _F_t_-;_-* "-"??\ _F_t_-;_-@_-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300000</c:v>
                </c:pt>
                <c:pt idx="8">
                  <c:v>312000</c:v>
                </c:pt>
                <c:pt idx="9">
                  <c:v>327600</c:v>
                </c:pt>
              </c:numCache>
            </c:numRef>
          </c:val>
        </c:ser>
        <c:ser>
          <c:idx val="12"/>
          <c:order val="12"/>
          <c:tx>
            <c:strRef>
              <c:f>Munka1!$A$16</c:f>
              <c:strCache>
                <c:ptCount val="1"/>
                <c:pt idx="0">
                  <c:v>likvid eszközök</c:v>
                </c:pt>
              </c:strCache>
            </c:strRef>
          </c:tx>
          <c:invertIfNegative val="0"/>
          <c:val>
            <c:numRef>
              <c:f>Munka1!$B$16:$K$16</c:f>
              <c:numCache>
                <c:formatCode>_-* #,##0\ _F_t_-;\-* #,##0\ _F_t_-;_-* "-"??\ _F_t_-;_-@_-</c:formatCode>
                <c:ptCount val="10"/>
                <c:pt idx="0">
                  <c:v>360000</c:v>
                </c:pt>
                <c:pt idx="1">
                  <c:v>370800</c:v>
                </c:pt>
                <c:pt idx="2">
                  <c:v>381924</c:v>
                </c:pt>
                <c:pt idx="3">
                  <c:v>393381.7200000002</c:v>
                </c:pt>
                <c:pt idx="4">
                  <c:v>405183.17160000006</c:v>
                </c:pt>
                <c:pt idx="5">
                  <c:v>417338.66674799984</c:v>
                </c:pt>
                <c:pt idx="6">
                  <c:v>429858.82675043988</c:v>
                </c:pt>
                <c:pt idx="7">
                  <c:v>442754.59155295364</c:v>
                </c:pt>
                <c:pt idx="8">
                  <c:v>456037.22929954197</c:v>
                </c:pt>
                <c:pt idx="9">
                  <c:v>469718.34617852815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392000"/>
        <c:axId val="147393536"/>
      </c:barChart>
      <c:lineChart>
        <c:grouping val="stacked"/>
        <c:varyColors val="0"/>
        <c:ser>
          <c:idx val="13"/>
          <c:order val="13"/>
          <c:tx>
            <c:strRef>
              <c:f>Munka1!$A$17</c:f>
              <c:strCache>
                <c:ptCount val="1"/>
                <c:pt idx="0">
                  <c:v>hozamfizetés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val>
            <c:numRef>
              <c:f>Munka1!$C$17:$K$17</c:f>
              <c:numCache>
                <c:formatCode>_-* #,##0\ _F_t_-;\-* #,##0\ _F_t_-;_-* "-"??\ _F_t_-;_-@_-</c:formatCode>
                <c:ptCount val="9"/>
                <c:pt idx="0">
                  <c:v>180624</c:v>
                </c:pt>
                <c:pt idx="1">
                  <c:v>190929.6</c:v>
                </c:pt>
                <c:pt idx="2">
                  <c:v>197126.78399999999</c:v>
                </c:pt>
                <c:pt idx="3">
                  <c:v>522385.97759999998</c:v>
                </c:pt>
                <c:pt idx="4">
                  <c:v>223581.19841279989</c:v>
                </c:pt>
                <c:pt idx="5">
                  <c:v>234646.10231241601</c:v>
                </c:pt>
                <c:pt idx="6">
                  <c:v>240605.48538178857</c:v>
                </c:pt>
                <c:pt idx="7">
                  <c:v>500459.40959412022</c:v>
                </c:pt>
                <c:pt idx="8">
                  <c:v>262741.19003691321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92000"/>
        <c:axId val="147393536"/>
      </c:lineChart>
      <c:catAx>
        <c:axId val="14739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393536"/>
        <c:crosses val="autoZero"/>
        <c:auto val="1"/>
        <c:lblAlgn val="ctr"/>
        <c:lblOffset val="100"/>
        <c:noMultiLvlLbl val="0"/>
      </c:catAx>
      <c:valAx>
        <c:axId val="147393536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out"/>
        <c:minorTickMark val="none"/>
        <c:tickLblPos val="nextTo"/>
        <c:crossAx val="147392000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13D4-BE1D-483A-9D07-108670E0E3F1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EB36-0394-49A6-8A85-9A9ED70C2D8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0C491-555F-4172-947A-AB2E712C87BF}" type="slidenum">
              <a:rPr lang="en-US" altLang="hu-HU"/>
              <a:pPr/>
              <a:t>2</a:t>
            </a:fld>
            <a:endParaRPr lang="en-US" altLang="hu-HU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0C491-555F-4172-947A-AB2E712C87BF}" type="slidenum">
              <a:rPr lang="en-US" altLang="hu-HU"/>
              <a:pPr/>
              <a:t>3</a:t>
            </a:fld>
            <a:endParaRPr lang="en-US" altLang="hu-HU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09278-9A1C-4AB9-AE5E-A73E625C1A4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hu-HU"/>
              <a:t>Budapest,2008. január 14                                               Gerő András MBA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67DEB8-0060-475E-B7DF-FDE62BDDCAF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397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A0F8-4F83-4097-BF85-460F3FA898E5}" type="datetimeFigureOut">
              <a:rPr lang="hu-HU" smtClean="0"/>
              <a:pPr/>
              <a:t>2015.04.23.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C5A6-50F0-4687-8BEA-7F114593FE7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Értékpapírpiac - Ingatlanpiac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DSZZS20150411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4" y="1700808"/>
            <a:ext cx="7239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/>
              <a:t>Ingatlanbefektetési</a:t>
            </a:r>
            <a:endParaRPr lang="en-US" sz="2800" b="1" dirty="0"/>
          </a:p>
          <a:p>
            <a:pPr algn="ctr"/>
            <a:r>
              <a:rPr lang="en-US" sz="2800" b="1" dirty="0" err="1"/>
              <a:t>Alap</a:t>
            </a:r>
            <a:endParaRPr lang="en-US" sz="2800" dirty="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Folyamatábra: Másik feldolgozás 14"/>
          <p:cNvSpPr/>
          <p:nvPr/>
        </p:nvSpPr>
        <p:spPr>
          <a:xfrm>
            <a:off x="2857488" y="3857628"/>
            <a:ext cx="235745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Portfólió feltöltése</a:t>
            </a:r>
            <a:endParaRPr lang="hu-HU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500430" y="4643446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Folyamatábra: Másik feldolgozás 18"/>
          <p:cNvSpPr/>
          <p:nvPr/>
        </p:nvSpPr>
        <p:spPr>
          <a:xfrm>
            <a:off x="3428992" y="5572140"/>
            <a:ext cx="5000660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Vásárlás</a:t>
            </a:r>
            <a:endParaRPr lang="hu-HU" dirty="0"/>
          </a:p>
        </p:txBody>
      </p:sp>
      <p:sp>
        <p:nvSpPr>
          <p:cNvPr id="20" name="Felfelé-lefelé nyíl 19"/>
          <p:cNvSpPr/>
          <p:nvPr/>
        </p:nvSpPr>
        <p:spPr>
          <a:xfrm>
            <a:off x="6429388" y="3071810"/>
            <a:ext cx="114300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/>
              <a:t>Ingatlanbefektetési</a:t>
            </a:r>
            <a:endParaRPr lang="en-US" sz="2800" b="1" dirty="0"/>
          </a:p>
          <a:p>
            <a:pPr algn="ctr"/>
            <a:r>
              <a:rPr lang="en-US" sz="2800" b="1" dirty="0" err="1"/>
              <a:t>Alap</a:t>
            </a:r>
            <a:endParaRPr lang="en-US" sz="2800" dirty="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Folyamatábra: Másik feldolgozás 14"/>
          <p:cNvSpPr/>
          <p:nvPr/>
        </p:nvSpPr>
        <p:spPr>
          <a:xfrm>
            <a:off x="2857488" y="3857628"/>
            <a:ext cx="235745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Portfólió feltöltése</a:t>
            </a:r>
            <a:endParaRPr lang="hu-HU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500430" y="4643446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Folyamatábra: Másik feldolgozás 18"/>
          <p:cNvSpPr/>
          <p:nvPr/>
        </p:nvSpPr>
        <p:spPr>
          <a:xfrm>
            <a:off x="3428992" y="5572140"/>
            <a:ext cx="5000660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Vásárlás</a:t>
            </a:r>
            <a:endParaRPr lang="hu-HU" dirty="0"/>
          </a:p>
        </p:txBody>
      </p:sp>
      <p:sp>
        <p:nvSpPr>
          <p:cNvPr id="20" name="Felfelé-lefelé nyíl 19"/>
          <p:cNvSpPr/>
          <p:nvPr/>
        </p:nvSpPr>
        <p:spPr>
          <a:xfrm>
            <a:off x="6429388" y="3071810"/>
            <a:ext cx="1143008" cy="2500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3643306" y="2000240"/>
            <a:ext cx="42862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Ingatlanok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214942" y="171448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Likvid eszközök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4857752" y="450057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szervezeti rendszere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429000" y="533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Kibocsátás: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486400" y="762000"/>
            <a:ext cx="2057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Jegyek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pénz</a:t>
            </a: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6553200" y="990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4114800" y="1600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57" name="AutoShape 37"/>
          <p:cNvSpPr>
            <a:spLocks noChangeArrowheads="1"/>
          </p:cNvSpPr>
          <p:nvPr/>
        </p:nvSpPr>
        <p:spPr bwMode="auto">
          <a:xfrm>
            <a:off x="4876800" y="304800"/>
            <a:ext cx="2133600" cy="6858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620000" y="642918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kisbefektetők</a:t>
            </a:r>
            <a:endParaRPr lang="en-US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szervezeti rendszere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934200" y="152400"/>
            <a:ext cx="3048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152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010400" y="304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0" y="228600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kisbefektetők</a:t>
            </a:r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752600" y="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Igazgatóság</a:t>
            </a:r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752600" y="609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Tanácsadó Testület</a:t>
            </a:r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886200" y="0"/>
            <a:ext cx="1524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Befektetők</a:t>
            </a:r>
            <a:endParaRPr lang="en-US"/>
          </a:p>
          <a:p>
            <a:pPr algn="ctr"/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762000"/>
            <a:ext cx="1600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 smtClean="0"/>
              <a:t>MNB-felügyelet</a:t>
            </a:r>
            <a:endParaRPr lang="en-US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4114800" y="1524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1600200" y="114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3124200" y="22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2438400" y="45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438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H="1">
            <a:off x="4800600" y="3810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H="1">
            <a:off x="5334000" y="5334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934200" y="152400"/>
            <a:ext cx="3048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58000" y="152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010400" y="304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620000" y="228600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kisbefektetők</a:t>
            </a:r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752600" y="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Igazgatóság</a:t>
            </a:r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752600" y="609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Tanácsadó Testület</a:t>
            </a:r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886200" y="0"/>
            <a:ext cx="1524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Befektetők</a:t>
            </a:r>
            <a:endParaRPr lang="en-US"/>
          </a:p>
          <a:p>
            <a:pPr algn="ctr"/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762000"/>
            <a:ext cx="1600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 smtClean="0"/>
              <a:t>MNB-felügyelet</a:t>
            </a:r>
            <a:endParaRPr lang="en-US" dirty="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4114800" y="1524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600200" y="114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81000" y="25146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Letétkezelő</a:t>
            </a:r>
          </a:p>
          <a:p>
            <a:pPr algn="ctr"/>
            <a:r>
              <a:rPr lang="en-US" sz="2000"/>
              <a:t>bank</a:t>
            </a:r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810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könyvvizsgáló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2004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értékbecslő</a:t>
            </a: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0574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20574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>
            <a:off x="3124200" y="22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438400" y="45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2438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>
            <a:off x="4800600" y="3810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H="1">
            <a:off x="5334000" y="5334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934200" y="152400"/>
            <a:ext cx="3048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0" y="152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010400" y="304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620000" y="228600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kisbefektetők</a:t>
            </a:r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752600" y="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Igazgatóság</a:t>
            </a:r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752600" y="609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Tanácsadó Testület</a:t>
            </a:r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886200" y="0"/>
            <a:ext cx="1524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Befektetők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0" y="762000"/>
            <a:ext cx="1600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 smtClean="0"/>
              <a:t>MNB-felügyelet</a:t>
            </a:r>
            <a:endParaRPr lang="en-US" dirty="0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4114800" y="1524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1600200" y="114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81000" y="25146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Letétkezelő</a:t>
            </a:r>
          </a:p>
          <a:p>
            <a:pPr algn="ctr"/>
            <a:r>
              <a:rPr lang="en-US" sz="2000"/>
              <a:t>bank</a:t>
            </a:r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810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könyvvizsgáló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2004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értékbecslő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20574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20574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3124200" y="22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438400" y="45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2438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 flipH="1">
            <a:off x="4800600" y="3810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H="1">
            <a:off x="5334000" y="5334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5181600" y="3886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közvetítők</a:t>
            </a:r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5181600" y="4648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tanácsadók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7086600" y="34290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Eladók</a:t>
            </a: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7086600" y="4114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Vevők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7086600" y="4876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Bérlők</a:t>
            </a:r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8534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0" name="Line 56"/>
          <p:cNvSpPr>
            <a:spLocks noChangeShapeType="1"/>
          </p:cNvSpPr>
          <p:nvPr/>
        </p:nvSpPr>
        <p:spPr bwMode="auto">
          <a:xfrm>
            <a:off x="8534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85344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8839200" y="3733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 flipH="1">
            <a:off x="4724400" y="5562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48768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4876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8" name="Line 64"/>
          <p:cNvSpPr>
            <a:spLocks noChangeShapeType="1"/>
          </p:cNvSpPr>
          <p:nvPr/>
        </p:nvSpPr>
        <p:spPr bwMode="auto">
          <a:xfrm>
            <a:off x="48768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6858000" y="3733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662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>
            <a:off x="66294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68580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6858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934200" y="152400"/>
            <a:ext cx="3048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152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010400" y="304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620000" y="228600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kisbefektetők</a:t>
            </a:r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752600" y="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Igazgatóság</a:t>
            </a:r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752600" y="609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Tanácsadó Testület</a:t>
            </a:r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886200" y="0"/>
            <a:ext cx="1524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Befektetők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762000"/>
            <a:ext cx="1600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 smtClean="0"/>
              <a:t>MNB-felügyelet</a:t>
            </a:r>
            <a:endParaRPr lang="en-US" dirty="0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4114800" y="1524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600200" y="114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81000" y="25146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Letétkezelő</a:t>
            </a:r>
          </a:p>
          <a:p>
            <a:pPr algn="ctr"/>
            <a:r>
              <a:rPr lang="en-US" sz="2000"/>
              <a:t>bank</a:t>
            </a:r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810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könyvvizsgáló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32004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értékbecslő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0574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574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124200" y="22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2438400" y="45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2438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H="1">
            <a:off x="4800600" y="3810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>
            <a:off x="5334000" y="5334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5181600" y="3886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közvetítők</a:t>
            </a:r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>
            <a:off x="5181600" y="4648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tanácsadók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086600" y="34290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Eladók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086600" y="4114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Vevők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086600" y="4876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Bérlők</a:t>
            </a:r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8534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8534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85344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8839200" y="3733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>
            <a:off x="4724400" y="5562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48768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4876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48768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6858000" y="3733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662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66294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68580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6858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228600" y="4724400"/>
            <a:ext cx="1295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üzemeltetők</a:t>
            </a:r>
            <a:endParaRPr lang="en-US"/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28600" y="5410200"/>
            <a:ext cx="1295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fejlesztők</a:t>
            </a:r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 flipH="1">
            <a:off x="8382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838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838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1524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5240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1676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1676400" y="5334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934200" y="152400"/>
            <a:ext cx="3048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152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010400" y="304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162800" y="457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15200" y="609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467600" y="762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620000" y="914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772400" y="1066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924800" y="12192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077200" y="13716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229600" y="15240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382000" y="16764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534400" y="1828800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620000" y="228600"/>
            <a:ext cx="1524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kisbefektetők</a:t>
            </a:r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752600" y="0"/>
            <a:ext cx="1371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Igazgatóság</a:t>
            </a:r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752600" y="609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Tanácsadó Testület</a:t>
            </a:r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886200" y="0"/>
            <a:ext cx="1524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Befektetők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762000"/>
            <a:ext cx="1600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 smtClean="0"/>
              <a:t>MNB-felügyelet</a:t>
            </a:r>
            <a:endParaRPr lang="en-US" dirty="0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7620000" y="20574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4114800" y="152400"/>
            <a:ext cx="2743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1600200" y="114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81000" y="25146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Letétkezelő</a:t>
            </a:r>
          </a:p>
          <a:p>
            <a:pPr algn="ctr"/>
            <a:r>
              <a:rPr lang="en-US" sz="2000"/>
              <a:t>bank</a:t>
            </a:r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810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könyvvizsgáló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3200400" y="32004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értékbecslő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0574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574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124200" y="22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2438400" y="45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24384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752600" y="4038600"/>
            <a:ext cx="2286000" cy="914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Ingatlanhasznosító</a:t>
            </a: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895600" y="2438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H="1">
            <a:off x="4800600" y="381000"/>
            <a:ext cx="2057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>
            <a:off x="5334000" y="5334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5715000" y="6858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H="1">
            <a:off x="6096000" y="8382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6477000" y="990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5181600" y="3886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közvetítők</a:t>
            </a:r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>
            <a:off x="5181600" y="4648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tanácsadók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086600" y="34290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Eladók</a:t>
            </a: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086600" y="4114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Vevők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7086600" y="4876800"/>
            <a:ext cx="1447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Bérlők</a:t>
            </a:r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8534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8534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85344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8839200" y="3733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>
            <a:off x="4724400" y="5562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48768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4876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48768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6858000" y="3733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662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66294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68580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6858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228600" y="4724400"/>
            <a:ext cx="1295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üzemeltetők</a:t>
            </a:r>
            <a:endParaRPr lang="en-US"/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28600" y="5410200"/>
            <a:ext cx="1295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fejlesztők</a:t>
            </a:r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 flipH="1">
            <a:off x="8382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838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838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15240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5240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1676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1676400" y="5334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>
            <a:off x="6705600" y="1143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7010400" y="129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 flipH="1">
            <a:off x="7239000" y="144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 flipH="1">
            <a:off x="74676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 flipH="1">
            <a:off x="76962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H="1">
            <a:off x="78486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H="1">
            <a:off x="79248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3" name="Egyenes összekötő 2"/>
          <p:cNvCxnSpPr/>
          <p:nvPr/>
        </p:nvCxnSpPr>
        <p:spPr>
          <a:xfrm>
            <a:off x="5486400" y="0"/>
            <a:ext cx="3657600" cy="3505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elfelé nyíl 5"/>
          <p:cNvSpPr/>
          <p:nvPr/>
        </p:nvSpPr>
        <p:spPr>
          <a:xfrm rot="2782592">
            <a:off x="7101562" y="1633567"/>
            <a:ext cx="1951275" cy="69526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hu-HU" sz="1400" dirty="0" smtClean="0">
                <a:solidFill>
                  <a:srgbClr val="FF0000"/>
                </a:solidFill>
              </a:rPr>
              <a:t>Értékpapírpiac</a:t>
            </a:r>
            <a:endParaRPr lang="hu-HU" sz="1400" dirty="0">
              <a:solidFill>
                <a:srgbClr val="FF0000"/>
              </a:solidFill>
            </a:endParaRPr>
          </a:p>
        </p:txBody>
      </p:sp>
      <p:sp>
        <p:nvSpPr>
          <p:cNvPr id="92" name="Felfelé nyíl 91"/>
          <p:cNvSpPr/>
          <p:nvPr/>
        </p:nvSpPr>
        <p:spPr>
          <a:xfrm rot="13487530">
            <a:off x="5082454" y="687475"/>
            <a:ext cx="1951275" cy="69526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hu-HU" sz="1400" dirty="0" smtClean="0">
                <a:solidFill>
                  <a:srgbClr val="FF0000"/>
                </a:solidFill>
              </a:rPr>
              <a:t>Ingatlan piac</a:t>
            </a:r>
            <a:endParaRPr lang="hu-H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D0EE-DB83-437E-A9C0-75F4C93A15EF}" type="slidenum">
              <a:rPr lang="en-US" altLang="hu-HU"/>
              <a:pPr/>
              <a:t>2</a:t>
            </a:fld>
            <a:endParaRPr lang="en-US" altLang="hu-HU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042988"/>
          <a:ext cx="91440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S Org Chart" r:id="rId4" imgW="3911400" imgH="2006280" progId="OrgPlusWOPX.4">
                  <p:embed followColorScheme="full"/>
                </p:oleObj>
              </mc:Choice>
              <mc:Fallback>
                <p:oleObj name="MS Org Chart" r:id="rId4" imgW="3911400" imgH="200628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2988"/>
                        <a:ext cx="91440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Értékpapírpiac - Ingatlanpiac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6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alapok előnyei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b="1" smtClean="0"/>
              <a:t>Méretgazdaságosság, költséghatékonyság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Kockázatok megosztása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Likviditás (</a:t>
            </a:r>
            <a:r>
              <a:rPr lang="hu-HU" sz="2400" smtClean="0"/>
              <a:t>nyíltvégű befektetési alapok esetében)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Szakértelem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Nyilvánosság, információk (</a:t>
            </a:r>
            <a:r>
              <a:rPr lang="hu-HU" sz="2400" smtClean="0"/>
              <a:t>kollektív befektetési forma)</a:t>
            </a:r>
            <a:endParaRPr lang="hu-HU" sz="2400" b="1" smtClean="0"/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Biztonság, intézményi garanciák (</a:t>
            </a:r>
            <a:r>
              <a:rPr lang="hu-HU" sz="2400" smtClean="0"/>
              <a:t>szigorú törvényi szabályozás; az alapok, az alapkezelők működése sokkal áttekinthetőbb és ellenőrizhetőbb; egyedülálló, szigorúan szabályozott intézményrendszer)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b="1" smtClean="0"/>
              <a:t>A befektetési alapok költségei </a:t>
            </a:r>
            <a:r>
              <a:rPr lang="hu-HU" sz="2400" smtClean="0"/>
              <a:t>(az ügyfelet közvetlenül terhelő költség a befektetési jegy vásárlásakor és eladásakor fizetendő fix vagy százalékos díj)</a:t>
            </a:r>
          </a:p>
          <a:p>
            <a:pPr eaLnBrk="1" hangingPunct="1">
              <a:lnSpc>
                <a:spcPct val="90000"/>
              </a:lnSpc>
            </a:pP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152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66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Erste Ingatlanalap nettó eszközérték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7961" r="4384" b="9704"/>
          <a:stretch/>
        </p:blipFill>
        <p:spPr bwMode="auto">
          <a:xfrm>
            <a:off x="323528" y="1467308"/>
            <a:ext cx="8577871" cy="469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8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Európa Ingatlanalap nettó eszközérték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25320" r="15944" b="23191"/>
          <a:stretch/>
        </p:blipFill>
        <p:spPr bwMode="auto">
          <a:xfrm>
            <a:off x="395536" y="1484784"/>
            <a:ext cx="8568952" cy="5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6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/>
              <a:t>Biggeorge</a:t>
            </a:r>
            <a:r>
              <a:rPr lang="hu-HU" sz="3600" dirty="0" smtClean="0"/>
              <a:t>’s Ingatlanalap nettó eszközérték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25320" r="15944" b="23191"/>
          <a:stretch/>
        </p:blipFill>
        <p:spPr bwMode="auto">
          <a:xfrm>
            <a:off x="395536" y="1484784"/>
            <a:ext cx="8568952" cy="5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8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OTP Ingatlanalap nettó eszközérték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22862" r="5402" b="9540"/>
          <a:stretch/>
        </p:blipFill>
        <p:spPr bwMode="auto">
          <a:xfrm>
            <a:off x="233370" y="1672388"/>
            <a:ext cx="8061159" cy="49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6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1349" r="13447" b="6250"/>
          <a:stretch/>
        </p:blipFill>
        <p:spPr bwMode="auto">
          <a:xfrm>
            <a:off x="179512" y="1124744"/>
            <a:ext cx="8773616" cy="539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91680" y="3605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Ingatlanalapok hozamainak összehasonlítása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1567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Jelzálog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pic>
        <p:nvPicPr>
          <p:cNvPr id="4" name="Picture 14" descr="C:\Documents and Settings\Administrator\My Documents\My 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35743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0" y="1285860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Arial" pitchFamily="34" charset="0"/>
                <a:ea typeface="Times New Roman" pitchFamily="18" charset="0"/>
              </a:rPr>
              <a:t>a hitel felvevője a felajánlott ingatlan tulajdonjogát, illetve annak megszerzési esélyét szerződésben rögzítve átruházza a finanszírozóra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2357430"/>
            <a:ext cx="43576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itchFamily="34" charset="0"/>
                <a:ea typeface="Times New Roman" pitchFamily="18" charset="0"/>
              </a:rPr>
              <a:t>rendelkezési jog:</a:t>
            </a:r>
          </a:p>
          <a:p>
            <a:endParaRPr lang="hu-HU" sz="28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hu-HU" dirty="0" smtClean="0">
                <a:latin typeface="Arial" pitchFamily="34" charset="0"/>
                <a:ea typeface="Times New Roman" pitchFamily="18" charset="0"/>
              </a:rPr>
              <a:t>az adósnál marad, s csak abban az esetben száll át a hitelezőre, ha az adós nem fizet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42844" y="4572008"/>
            <a:ext cx="3698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>
                <a:latin typeface="Arial" pitchFamily="34" charset="0"/>
                <a:ea typeface="Times New Roman" pitchFamily="18" charset="0"/>
              </a:rPr>
              <a:t>hitelfedezeti érték megállapítása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latin typeface="Arial" pitchFamily="34" charset="0"/>
                <a:ea typeface="Times New Roman" pitchFamily="18" charset="0"/>
              </a:rPr>
              <a:t>folyamatos felülvizsgálat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latin typeface="Arial" pitchFamily="34" charset="0"/>
                <a:ea typeface="Times New Roman" pitchFamily="18" charset="0"/>
              </a:rPr>
              <a:t>Egyenletes </a:t>
            </a:r>
            <a:r>
              <a:rPr lang="hu-HU" dirty="0" err="1" smtClean="0">
                <a:latin typeface="Arial" pitchFamily="34" charset="0"/>
                <a:ea typeface="Times New Roman" pitchFamily="18" charset="0"/>
              </a:rPr>
              <a:t>törlesztőrészletek</a:t>
            </a:r>
            <a:endParaRPr lang="hu-HU" dirty="0" smtClean="0">
              <a:latin typeface="Arial" pitchFamily="34" charset="0"/>
              <a:ea typeface="Times New Roman" pitchFamily="18" charset="0"/>
            </a:endParaRP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00166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cashflow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286380" y="60007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Jelzáloglevél kibocsátásával a bank eladja </a:t>
            </a:r>
            <a:r>
              <a:rPr lang="hu-HU" dirty="0" smtClean="0"/>
              <a:t>intézményi befektetőknek</a:t>
            </a:r>
            <a:endParaRPr lang="hu-HU" dirty="0"/>
          </a:p>
        </p:txBody>
      </p:sp>
      <p:sp>
        <p:nvSpPr>
          <p:cNvPr id="12" name="Lefelé nyíl 11"/>
          <p:cNvSpPr/>
          <p:nvPr/>
        </p:nvSpPr>
        <p:spPr>
          <a:xfrm>
            <a:off x="1857356" y="5643578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000364" y="6072206"/>
            <a:ext cx="1785950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962400" y="3352800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22651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3962400" y="3352800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97555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D0EE-DB83-437E-A9C0-75F4C93A15EF}" type="slidenum">
              <a:rPr lang="en-US" altLang="hu-HU"/>
              <a:pPr/>
              <a:t>3</a:t>
            </a:fld>
            <a:endParaRPr lang="en-US" altLang="hu-HU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042988"/>
          <a:ext cx="91440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S Org Chart" r:id="rId4" imgW="3911400" imgH="2006280" progId="OrgPlusWOPX.4">
                  <p:embed followColorScheme="full"/>
                </p:oleObj>
              </mc:Choice>
              <mc:Fallback>
                <p:oleObj name="MS Org Chart" r:id="rId4" imgW="3911400" imgH="200628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2988"/>
                        <a:ext cx="91440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Értékpapírpiac - Ingatlanpiac</a:t>
            </a:r>
            <a:endParaRPr lang="hu-HU" dirty="0"/>
          </a:p>
        </p:txBody>
      </p:sp>
      <p:sp>
        <p:nvSpPr>
          <p:cNvPr id="3" name="Jobbra nyíl 2"/>
          <p:cNvSpPr/>
          <p:nvPr/>
        </p:nvSpPr>
        <p:spPr>
          <a:xfrm rot="20132494">
            <a:off x="3380230" y="4210015"/>
            <a:ext cx="414453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 smtClean="0"/>
              <a:t>jövedel</a:t>
            </a:r>
            <a:r>
              <a:rPr lang="hu-HU" sz="1600" dirty="0" err="1" smtClean="0"/>
              <a:t>em</a:t>
            </a:r>
            <a:endParaRPr lang="en-US" sz="2800" dirty="0"/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4667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195444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 smtClean="0"/>
              <a:t>jövedel</a:t>
            </a:r>
            <a:r>
              <a:rPr lang="hu-HU" sz="1600" dirty="0" err="1" smtClean="0"/>
              <a:t>em</a:t>
            </a:r>
            <a:endParaRPr lang="en-US" sz="2800" dirty="0"/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8107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2420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6714483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Hitelfedezeti értéke</a:t>
            </a:r>
            <a:endParaRPr lang="en-US" sz="2800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jövedelme</a:t>
            </a:r>
            <a:endParaRPr lang="en-US" sz="2800"/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3446" name="AutoShape 22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7" name="AutoShape 23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8" name="AutoShape 24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49" name="AutoShape 25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2" name="AutoShape 28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4" name="AutoShape 30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5" name="AutoShape 31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6" name="AutoShape 32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1252301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 Black" pitchFamily="34" charset="0"/>
              </a:rPr>
              <a:t>Jelzálog alapú finanszírozás</a:t>
            </a:r>
            <a:endParaRPr lang="en-US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3200">
              <a:latin typeface="Arial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jövedelme</a:t>
            </a:r>
            <a:endParaRPr lang="en-US" sz="2800"/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5488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8107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jelzáloglevél</a:t>
            </a:r>
            <a:endParaRPr lang="en-US" sz="2800"/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6" name="AutoShape 24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7" name="AutoShape 25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8" name="AutoShape 26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499" name="AutoShape 27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0" name="AutoShape 28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1" name="AutoShape 29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2" name="AutoShape 30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3" name="AutoShape 31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4" name="AutoShape 32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5" name="AutoShape 33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6" name="AutoShape 34"/>
          <p:cNvSpPr>
            <a:spLocks noChangeArrowheads="1"/>
          </p:cNvSpPr>
          <p:nvPr/>
        </p:nvSpPr>
        <p:spPr bwMode="auto">
          <a:xfrm>
            <a:off x="5486400" y="2971800"/>
            <a:ext cx="1752600" cy="2667000"/>
          </a:xfrm>
          <a:custGeom>
            <a:avLst/>
            <a:gdLst>
              <a:gd name="G0" fmla="+- 0 0 0"/>
              <a:gd name="G1" fmla="+- -6278401 0 0"/>
              <a:gd name="G2" fmla="+- 0 0 -62784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2784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278401"/>
              <a:gd name="G36" fmla="sin G34 -6278401"/>
              <a:gd name="G37" fmla="+/ -62784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40 w 21600"/>
              <a:gd name="T5" fmla="*/ 2786 h 21600"/>
              <a:gd name="T6" fmla="*/ 9981 w 21600"/>
              <a:gd name="T7" fmla="*/ 2741 h 21600"/>
              <a:gd name="T8" fmla="*/ 14420 w 21600"/>
              <a:gd name="T9" fmla="*/ 679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17" y="5399"/>
                  <a:pt x="10435" y="5409"/>
                  <a:pt x="10254" y="5427"/>
                </a:cubicBezTo>
                <a:lnTo>
                  <a:pt x="9708" y="55"/>
                </a:lnTo>
                <a:cubicBezTo>
                  <a:pt x="10071" y="18"/>
                  <a:pt x="1043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5508" name="AutoShape 36"/>
          <p:cNvSpPr>
            <a:spLocks noChangeArrowheads="1"/>
          </p:cNvSpPr>
          <p:nvPr/>
        </p:nvSpPr>
        <p:spPr bwMode="auto">
          <a:xfrm flipH="1">
            <a:off x="6781800" y="1828800"/>
            <a:ext cx="1676400" cy="3276600"/>
          </a:xfrm>
          <a:custGeom>
            <a:avLst/>
            <a:gdLst>
              <a:gd name="G0" fmla="+- 14636 0 0"/>
              <a:gd name="G1" fmla="+- 3035 0 0"/>
              <a:gd name="G2" fmla="+- 12158 0 3035"/>
              <a:gd name="G3" fmla="+- G2 0 3035"/>
              <a:gd name="G4" fmla="*/ G3 32768 32059"/>
              <a:gd name="G5" fmla="*/ G4 1 2"/>
              <a:gd name="G6" fmla="+- 21600 0 14636"/>
              <a:gd name="G7" fmla="*/ G6 3035 6079"/>
              <a:gd name="G8" fmla="+- G7 14636 0"/>
              <a:gd name="T0" fmla="*/ 14636 w 21600"/>
              <a:gd name="T1" fmla="*/ 0 h 21600"/>
              <a:gd name="T2" fmla="*/ 14636 w 21600"/>
              <a:gd name="T3" fmla="*/ 12158 h 21600"/>
              <a:gd name="T4" fmla="*/ 31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36" y="0"/>
                </a:lnTo>
                <a:lnTo>
                  <a:pt x="14636" y="3035"/>
                </a:lnTo>
                <a:lnTo>
                  <a:pt x="12427" y="3035"/>
                </a:lnTo>
                <a:cubicBezTo>
                  <a:pt x="5564" y="3035"/>
                  <a:pt x="0" y="7120"/>
                  <a:pt x="0" y="12158"/>
                </a:cubicBezTo>
                <a:lnTo>
                  <a:pt x="0" y="21600"/>
                </a:lnTo>
                <a:lnTo>
                  <a:pt x="6223" y="21600"/>
                </a:lnTo>
                <a:lnTo>
                  <a:pt x="6223" y="12158"/>
                </a:lnTo>
                <a:cubicBezTo>
                  <a:pt x="6223" y="10482"/>
                  <a:pt x="9001" y="9123"/>
                  <a:pt x="12427" y="9123"/>
                </a:cubicBezTo>
                <a:lnTo>
                  <a:pt x="14636" y="9123"/>
                </a:lnTo>
                <a:lnTo>
                  <a:pt x="1463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6553200" y="1828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Forrás-bevonás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219296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r>
              <a:rPr lang="en-US" sz="3600" b="1"/>
              <a:t>Jelzálog alapú finanszírozás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jövedelme</a:t>
            </a:r>
            <a:endParaRPr lang="en-US" sz="2800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4667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jelzáloglevél</a:t>
            </a:r>
            <a:endParaRPr lang="en-US" sz="2800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2" name="AutoShape 26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4" name="AutoShape 28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7" name="AutoShape 31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9" name="AutoShape 33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0" name="AutoShape 34"/>
          <p:cNvSpPr>
            <a:spLocks noChangeArrowheads="1"/>
          </p:cNvSpPr>
          <p:nvPr/>
        </p:nvSpPr>
        <p:spPr bwMode="auto">
          <a:xfrm>
            <a:off x="5486400" y="2971800"/>
            <a:ext cx="1752600" cy="2667000"/>
          </a:xfrm>
          <a:custGeom>
            <a:avLst/>
            <a:gdLst>
              <a:gd name="G0" fmla="+- 0 0 0"/>
              <a:gd name="G1" fmla="+- -6278401 0 0"/>
              <a:gd name="G2" fmla="+- 0 0 -62784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2784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278401"/>
              <a:gd name="G36" fmla="sin G34 -6278401"/>
              <a:gd name="G37" fmla="+/ -62784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40 w 21600"/>
              <a:gd name="T5" fmla="*/ 2786 h 21600"/>
              <a:gd name="T6" fmla="*/ 9981 w 21600"/>
              <a:gd name="T7" fmla="*/ 2741 h 21600"/>
              <a:gd name="T8" fmla="*/ 14420 w 21600"/>
              <a:gd name="T9" fmla="*/ 679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17" y="5399"/>
                  <a:pt x="10435" y="5409"/>
                  <a:pt x="10254" y="5427"/>
                </a:cubicBezTo>
                <a:lnTo>
                  <a:pt x="9708" y="55"/>
                </a:lnTo>
                <a:cubicBezTo>
                  <a:pt x="10071" y="18"/>
                  <a:pt x="1043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6532" name="AutoShape 36"/>
          <p:cNvSpPr>
            <a:spLocks noChangeArrowheads="1"/>
          </p:cNvSpPr>
          <p:nvPr/>
        </p:nvSpPr>
        <p:spPr bwMode="auto">
          <a:xfrm flipH="1">
            <a:off x="6781800" y="1828800"/>
            <a:ext cx="1676400" cy="3276600"/>
          </a:xfrm>
          <a:custGeom>
            <a:avLst/>
            <a:gdLst>
              <a:gd name="G0" fmla="+- 14636 0 0"/>
              <a:gd name="G1" fmla="+- 3035 0 0"/>
              <a:gd name="G2" fmla="+- 12158 0 3035"/>
              <a:gd name="G3" fmla="+- G2 0 3035"/>
              <a:gd name="G4" fmla="*/ G3 32768 32059"/>
              <a:gd name="G5" fmla="*/ G4 1 2"/>
              <a:gd name="G6" fmla="+- 21600 0 14636"/>
              <a:gd name="G7" fmla="*/ G6 3035 6079"/>
              <a:gd name="G8" fmla="+- G7 14636 0"/>
              <a:gd name="T0" fmla="*/ 14636 w 21600"/>
              <a:gd name="T1" fmla="*/ 0 h 21600"/>
              <a:gd name="T2" fmla="*/ 14636 w 21600"/>
              <a:gd name="T3" fmla="*/ 12158 h 21600"/>
              <a:gd name="T4" fmla="*/ 31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36" y="0"/>
                </a:lnTo>
                <a:lnTo>
                  <a:pt x="14636" y="3035"/>
                </a:lnTo>
                <a:lnTo>
                  <a:pt x="12427" y="3035"/>
                </a:lnTo>
                <a:cubicBezTo>
                  <a:pt x="5564" y="3035"/>
                  <a:pt x="0" y="7120"/>
                  <a:pt x="0" y="12158"/>
                </a:cubicBezTo>
                <a:lnTo>
                  <a:pt x="0" y="21600"/>
                </a:lnTo>
                <a:lnTo>
                  <a:pt x="6223" y="21600"/>
                </a:lnTo>
                <a:lnTo>
                  <a:pt x="6223" y="12158"/>
                </a:lnTo>
                <a:cubicBezTo>
                  <a:pt x="6223" y="10482"/>
                  <a:pt x="9001" y="9123"/>
                  <a:pt x="12427" y="9123"/>
                </a:cubicBezTo>
                <a:lnTo>
                  <a:pt x="14636" y="9123"/>
                </a:lnTo>
                <a:lnTo>
                  <a:pt x="1463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4495800" y="457200"/>
            <a:ext cx="0" cy="57150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10668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Ingatlanpiac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48006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Értékpapír-piac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6553200" y="1828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Forrás-bevonás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3228355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r>
              <a:rPr lang="en-US" sz="3600" b="1"/>
              <a:t>Jelzálog alapú finanszírozás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 smtClean="0"/>
              <a:t>jövedel</a:t>
            </a:r>
            <a:r>
              <a:rPr lang="hu-HU" sz="1600" dirty="0" err="1" smtClean="0"/>
              <a:t>em</a:t>
            </a:r>
            <a:endParaRPr lang="en-US" sz="2800" dirty="0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4667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jelzáloglevél</a:t>
            </a:r>
            <a:endParaRPr lang="en-US" sz="2800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2" name="AutoShape 26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4" name="AutoShape 28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7" name="AutoShape 31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9" name="AutoShape 33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0" name="AutoShape 34"/>
          <p:cNvSpPr>
            <a:spLocks noChangeArrowheads="1"/>
          </p:cNvSpPr>
          <p:nvPr/>
        </p:nvSpPr>
        <p:spPr bwMode="auto">
          <a:xfrm>
            <a:off x="5486400" y="2971800"/>
            <a:ext cx="1752600" cy="2667000"/>
          </a:xfrm>
          <a:custGeom>
            <a:avLst/>
            <a:gdLst>
              <a:gd name="G0" fmla="+- 0 0 0"/>
              <a:gd name="G1" fmla="+- -6278401 0 0"/>
              <a:gd name="G2" fmla="+- 0 0 -62784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2784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278401"/>
              <a:gd name="G36" fmla="sin G34 -6278401"/>
              <a:gd name="G37" fmla="+/ -62784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40 w 21600"/>
              <a:gd name="T5" fmla="*/ 2786 h 21600"/>
              <a:gd name="T6" fmla="*/ 9981 w 21600"/>
              <a:gd name="T7" fmla="*/ 2741 h 21600"/>
              <a:gd name="T8" fmla="*/ 14420 w 21600"/>
              <a:gd name="T9" fmla="*/ 679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17" y="5399"/>
                  <a:pt x="10435" y="5409"/>
                  <a:pt x="10254" y="5427"/>
                </a:cubicBezTo>
                <a:lnTo>
                  <a:pt x="9708" y="55"/>
                </a:lnTo>
                <a:cubicBezTo>
                  <a:pt x="10071" y="18"/>
                  <a:pt x="1043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6532" name="AutoShape 36"/>
          <p:cNvSpPr>
            <a:spLocks noChangeArrowheads="1"/>
          </p:cNvSpPr>
          <p:nvPr/>
        </p:nvSpPr>
        <p:spPr bwMode="auto">
          <a:xfrm flipH="1">
            <a:off x="6781800" y="1828800"/>
            <a:ext cx="1676400" cy="3276600"/>
          </a:xfrm>
          <a:custGeom>
            <a:avLst/>
            <a:gdLst>
              <a:gd name="G0" fmla="+- 14636 0 0"/>
              <a:gd name="G1" fmla="+- 3035 0 0"/>
              <a:gd name="G2" fmla="+- 12158 0 3035"/>
              <a:gd name="G3" fmla="+- G2 0 3035"/>
              <a:gd name="G4" fmla="*/ G3 32768 32059"/>
              <a:gd name="G5" fmla="*/ G4 1 2"/>
              <a:gd name="G6" fmla="+- 21600 0 14636"/>
              <a:gd name="G7" fmla="*/ G6 3035 6079"/>
              <a:gd name="G8" fmla="+- G7 14636 0"/>
              <a:gd name="T0" fmla="*/ 14636 w 21600"/>
              <a:gd name="T1" fmla="*/ 0 h 21600"/>
              <a:gd name="T2" fmla="*/ 14636 w 21600"/>
              <a:gd name="T3" fmla="*/ 12158 h 21600"/>
              <a:gd name="T4" fmla="*/ 31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36" y="0"/>
                </a:lnTo>
                <a:lnTo>
                  <a:pt x="14636" y="3035"/>
                </a:lnTo>
                <a:lnTo>
                  <a:pt x="12427" y="3035"/>
                </a:lnTo>
                <a:cubicBezTo>
                  <a:pt x="5564" y="3035"/>
                  <a:pt x="0" y="7120"/>
                  <a:pt x="0" y="12158"/>
                </a:cubicBezTo>
                <a:lnTo>
                  <a:pt x="0" y="21600"/>
                </a:lnTo>
                <a:lnTo>
                  <a:pt x="6223" y="21600"/>
                </a:lnTo>
                <a:lnTo>
                  <a:pt x="6223" y="12158"/>
                </a:lnTo>
                <a:cubicBezTo>
                  <a:pt x="6223" y="10482"/>
                  <a:pt x="9001" y="9123"/>
                  <a:pt x="12427" y="9123"/>
                </a:cubicBezTo>
                <a:lnTo>
                  <a:pt x="14636" y="9123"/>
                </a:lnTo>
                <a:lnTo>
                  <a:pt x="1463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4495800" y="457200"/>
            <a:ext cx="0" cy="57150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10668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Ingatlanpiac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48006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Értékpapír-piac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6553200" y="1828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Forrás-bevonás</a:t>
            </a:r>
            <a:endParaRPr lang="en-US" sz="2800"/>
          </a:p>
        </p:txBody>
      </p:sp>
      <p:sp>
        <p:nvSpPr>
          <p:cNvPr id="42" name="Szövegdoboz 41"/>
          <p:cNvSpPr txBox="1"/>
          <p:nvPr/>
        </p:nvSpPr>
        <p:spPr>
          <a:xfrm>
            <a:off x="285720" y="628652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Kockázatok?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90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r>
              <a:rPr lang="en-US" sz="3600" b="1"/>
              <a:t>Jelzálog alapú finanszírozás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2590800" y="2514600"/>
            <a:ext cx="914400" cy="838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667000" y="3429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 smtClean="0"/>
              <a:t>jövedel</a:t>
            </a:r>
            <a:r>
              <a:rPr lang="hu-HU" sz="1600" dirty="0" err="1" smtClean="0"/>
              <a:t>em</a:t>
            </a:r>
            <a:endParaRPr lang="en-US" sz="2800" dirty="0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4572000" y="1981200"/>
            <a:ext cx="1676400" cy="1600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/>
              <a:t>Jelzálog-</a:t>
            </a:r>
          </a:p>
          <a:p>
            <a:pPr algn="ctr" eaLnBrk="0" hangingPunct="0"/>
            <a:r>
              <a:rPr lang="en-US" sz="2800"/>
              <a:t>bank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3733800" y="3124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962400" y="3352800"/>
            <a:ext cx="4667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hitel</a:t>
            </a:r>
            <a:endParaRPr lang="en-US" sz="2800" dirty="0"/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3733800" y="2667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1828800" y="2057400"/>
            <a:ext cx="2667000" cy="3048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21336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fedezet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3733800" y="23622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/>
              <a:t>jövedelem</a:t>
            </a:r>
            <a:endParaRPr lang="en-US" sz="2800" dirty="0"/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3124200" y="3886200"/>
            <a:ext cx="2819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352800" y="4648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törlesztés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jelzáloglevél</a:t>
            </a:r>
            <a:endParaRPr lang="en-US" sz="2800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2" name="AutoShape 26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4" name="AutoShape 28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7" name="AutoShape 31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9" name="AutoShape 33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0" name="AutoShape 34"/>
          <p:cNvSpPr>
            <a:spLocks noChangeArrowheads="1"/>
          </p:cNvSpPr>
          <p:nvPr/>
        </p:nvSpPr>
        <p:spPr bwMode="auto">
          <a:xfrm>
            <a:off x="5486400" y="2971800"/>
            <a:ext cx="1752600" cy="2667000"/>
          </a:xfrm>
          <a:custGeom>
            <a:avLst/>
            <a:gdLst>
              <a:gd name="G0" fmla="+- 0 0 0"/>
              <a:gd name="G1" fmla="+- -6278401 0 0"/>
              <a:gd name="G2" fmla="+- 0 0 -627840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27840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278401"/>
              <a:gd name="G36" fmla="sin G34 -6278401"/>
              <a:gd name="G37" fmla="+/ -627840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40 w 21600"/>
              <a:gd name="T5" fmla="*/ 2786 h 21600"/>
              <a:gd name="T6" fmla="*/ 9981 w 21600"/>
              <a:gd name="T7" fmla="*/ 2741 h 21600"/>
              <a:gd name="T8" fmla="*/ 14420 w 21600"/>
              <a:gd name="T9" fmla="*/ 679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17" y="5399"/>
                  <a:pt x="10435" y="5409"/>
                  <a:pt x="10254" y="5427"/>
                </a:cubicBezTo>
                <a:lnTo>
                  <a:pt x="9708" y="55"/>
                </a:lnTo>
                <a:cubicBezTo>
                  <a:pt x="10071" y="18"/>
                  <a:pt x="1043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6532" name="AutoShape 36"/>
          <p:cNvSpPr>
            <a:spLocks noChangeArrowheads="1"/>
          </p:cNvSpPr>
          <p:nvPr/>
        </p:nvSpPr>
        <p:spPr bwMode="auto">
          <a:xfrm flipH="1">
            <a:off x="6781800" y="1828800"/>
            <a:ext cx="1676400" cy="3276600"/>
          </a:xfrm>
          <a:custGeom>
            <a:avLst/>
            <a:gdLst>
              <a:gd name="G0" fmla="+- 14636 0 0"/>
              <a:gd name="G1" fmla="+- 3035 0 0"/>
              <a:gd name="G2" fmla="+- 12158 0 3035"/>
              <a:gd name="G3" fmla="+- G2 0 3035"/>
              <a:gd name="G4" fmla="*/ G3 32768 32059"/>
              <a:gd name="G5" fmla="*/ G4 1 2"/>
              <a:gd name="G6" fmla="+- 21600 0 14636"/>
              <a:gd name="G7" fmla="*/ G6 3035 6079"/>
              <a:gd name="G8" fmla="+- G7 14636 0"/>
              <a:gd name="T0" fmla="*/ 14636 w 21600"/>
              <a:gd name="T1" fmla="*/ 0 h 21600"/>
              <a:gd name="T2" fmla="*/ 14636 w 21600"/>
              <a:gd name="T3" fmla="*/ 12158 h 21600"/>
              <a:gd name="T4" fmla="*/ 31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636" y="0"/>
                </a:lnTo>
                <a:lnTo>
                  <a:pt x="14636" y="3035"/>
                </a:lnTo>
                <a:lnTo>
                  <a:pt x="12427" y="3035"/>
                </a:lnTo>
                <a:cubicBezTo>
                  <a:pt x="5564" y="3035"/>
                  <a:pt x="0" y="7120"/>
                  <a:pt x="0" y="12158"/>
                </a:cubicBezTo>
                <a:lnTo>
                  <a:pt x="0" y="21600"/>
                </a:lnTo>
                <a:lnTo>
                  <a:pt x="6223" y="21600"/>
                </a:lnTo>
                <a:lnTo>
                  <a:pt x="6223" y="12158"/>
                </a:lnTo>
                <a:cubicBezTo>
                  <a:pt x="6223" y="10482"/>
                  <a:pt x="9001" y="9123"/>
                  <a:pt x="12427" y="9123"/>
                </a:cubicBezTo>
                <a:lnTo>
                  <a:pt x="14636" y="9123"/>
                </a:lnTo>
                <a:lnTo>
                  <a:pt x="1463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4495800" y="457200"/>
            <a:ext cx="0" cy="57150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10668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Ingatlanpiac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48006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Értékpapír-piac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6553200" y="1828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Forrás-bevonás</a:t>
            </a:r>
            <a:endParaRPr lang="en-US" sz="2800"/>
          </a:p>
        </p:txBody>
      </p:sp>
      <p:sp>
        <p:nvSpPr>
          <p:cNvPr id="42" name="Szövegdoboz 41"/>
          <p:cNvSpPr txBox="1"/>
          <p:nvPr/>
        </p:nvSpPr>
        <p:spPr>
          <a:xfrm>
            <a:off x="285720" y="628652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Kockázatok?</a:t>
            </a:r>
            <a:endParaRPr lang="hu-HU" sz="2800" b="1" dirty="0">
              <a:solidFill>
                <a:srgbClr val="C00000"/>
              </a:solidFill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72074"/>
            <a:ext cx="1500198" cy="15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Kanyar jobbra 43"/>
          <p:cNvSpPr/>
          <p:nvPr/>
        </p:nvSpPr>
        <p:spPr>
          <a:xfrm flipV="1">
            <a:off x="1571604" y="4286256"/>
            <a:ext cx="857256" cy="1785926"/>
          </a:xfrm>
          <a:prstGeom prst="bentArrow">
            <a:avLst>
              <a:gd name="adj1" fmla="val 25000"/>
              <a:gd name="adj2" fmla="val 24153"/>
              <a:gd name="adj3" fmla="val 25000"/>
              <a:gd name="adj4" fmla="val 539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5" name="Balra nyíl 44"/>
          <p:cNvSpPr/>
          <p:nvPr/>
        </p:nvSpPr>
        <p:spPr>
          <a:xfrm>
            <a:off x="4643438" y="5643578"/>
            <a:ext cx="1643074" cy="42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34098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r>
              <a:rPr lang="en-US" sz="3600" b="1"/>
              <a:t>Jelzálog alapú finanszírozás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990600" y="2362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43000" y="251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295400" y="2667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447800" y="28194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6002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914400" y="36576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err="1"/>
              <a:t>Hitelfedezeti</a:t>
            </a:r>
            <a:r>
              <a:rPr lang="en-US" sz="1600" dirty="0"/>
              <a:t> </a:t>
            </a:r>
            <a:r>
              <a:rPr lang="en-US" sz="1600" dirty="0" err="1" smtClean="0"/>
              <a:t>érték</a:t>
            </a:r>
            <a:endParaRPr lang="en-US" sz="2800" dirty="0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6172200" y="4419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6324600" y="4572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1" name="AutoShape 25"/>
          <p:cNvSpPr>
            <a:spLocks noChangeArrowheads="1"/>
          </p:cNvSpPr>
          <p:nvPr/>
        </p:nvSpPr>
        <p:spPr bwMode="auto">
          <a:xfrm>
            <a:off x="6477000" y="4724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2" name="AutoShape 26"/>
          <p:cNvSpPr>
            <a:spLocks noChangeArrowheads="1"/>
          </p:cNvSpPr>
          <p:nvPr/>
        </p:nvSpPr>
        <p:spPr bwMode="auto">
          <a:xfrm>
            <a:off x="6629400" y="4876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6781800" y="5029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4" name="AutoShape 28"/>
          <p:cNvSpPr>
            <a:spLocks noChangeArrowheads="1"/>
          </p:cNvSpPr>
          <p:nvPr/>
        </p:nvSpPr>
        <p:spPr bwMode="auto">
          <a:xfrm>
            <a:off x="6934200" y="5181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7086600" y="53340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7239000" y="54864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7" name="AutoShape 31"/>
          <p:cNvSpPr>
            <a:spLocks noChangeArrowheads="1"/>
          </p:cNvSpPr>
          <p:nvPr/>
        </p:nvSpPr>
        <p:spPr bwMode="auto">
          <a:xfrm>
            <a:off x="7391400" y="56388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7543800" y="57912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29" name="AutoShape 33"/>
          <p:cNvSpPr>
            <a:spLocks noChangeArrowheads="1"/>
          </p:cNvSpPr>
          <p:nvPr/>
        </p:nvSpPr>
        <p:spPr bwMode="auto">
          <a:xfrm>
            <a:off x="7696200" y="5943600"/>
            <a:ext cx="5334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5791200" y="6096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megtakarítások</a:t>
            </a:r>
            <a:endParaRPr lang="en-US" sz="2800"/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0" y="198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ingatlanok</a:t>
            </a:r>
            <a:endParaRPr lang="en-US" sz="2800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>
            <a:off x="4495800" y="457200"/>
            <a:ext cx="0" cy="57150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10668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Ingatlanpiac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4800600" y="304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Értékpapír-piac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285720" y="628652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Kockázatok?</a:t>
            </a:r>
            <a:endParaRPr lang="hu-HU" sz="2800" b="1" dirty="0">
              <a:solidFill>
                <a:srgbClr val="C00000"/>
              </a:solidFill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72074"/>
            <a:ext cx="1500198" cy="15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Kanyar jobbra 43"/>
          <p:cNvSpPr/>
          <p:nvPr/>
        </p:nvSpPr>
        <p:spPr>
          <a:xfrm flipV="1">
            <a:off x="1571604" y="4286256"/>
            <a:ext cx="857256" cy="1785926"/>
          </a:xfrm>
          <a:prstGeom prst="bentArrow">
            <a:avLst>
              <a:gd name="adj1" fmla="val 25000"/>
              <a:gd name="adj2" fmla="val 24153"/>
              <a:gd name="adj3" fmla="val 25000"/>
              <a:gd name="adj4" fmla="val 539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5" name="Balra nyíl 44"/>
          <p:cNvSpPr/>
          <p:nvPr/>
        </p:nvSpPr>
        <p:spPr>
          <a:xfrm>
            <a:off x="4643438" y="5643578"/>
            <a:ext cx="1643074" cy="42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orzás 46"/>
          <p:cNvSpPr/>
          <p:nvPr/>
        </p:nvSpPr>
        <p:spPr>
          <a:xfrm>
            <a:off x="2714612" y="5000636"/>
            <a:ext cx="1571636" cy="1500198"/>
          </a:xfrm>
          <a:prstGeom prst="mathMultiply">
            <a:avLst>
              <a:gd name="adj1" fmla="val 10459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Jobbra nyíl 47"/>
          <p:cNvSpPr/>
          <p:nvPr/>
        </p:nvSpPr>
        <p:spPr>
          <a:xfrm rot="19150117">
            <a:off x="3887707" y="3802258"/>
            <a:ext cx="285752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övegdoboz 48"/>
          <p:cNvSpPr txBox="1"/>
          <p:nvPr/>
        </p:nvSpPr>
        <p:spPr>
          <a:xfrm>
            <a:off x="5429256" y="2285992"/>
            <a:ext cx="321471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Pénzügyi-gazdasági válság</a:t>
            </a:r>
            <a:endParaRPr lang="hu-HU" dirty="0"/>
          </a:p>
        </p:txBody>
      </p:sp>
      <p:pic>
        <p:nvPicPr>
          <p:cNvPr id="323586" name="Picture 2" descr="arckifejezések,arcok,bánatos arc,emotikonok,érzelmek,grimasz,iStockphoto,jelképek,komorság,mosolygós arc,mosolyjel,rosszallás,szomorú,szomorú arc,szomorú arc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1952617" cy="195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97070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zéchenyi rkp 3 hasznositás 1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4071930" cy="271462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71604" y="21429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Pillér Ingatlanalap portfolió, 1994</a:t>
            </a:r>
            <a:endParaRPr lang="hu-HU" sz="2000" b="1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zéchenyi rkp 3 hasznositás 1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4071930" cy="2714620"/>
          </a:xfrm>
          <a:prstGeom prst="rect">
            <a:avLst/>
          </a:prstGeom>
        </p:spPr>
      </p:pic>
      <p:pic>
        <p:nvPicPr>
          <p:cNvPr id="10" name="Kép 9" descr="Csalogány u 23 hasznositás 1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1071546"/>
            <a:ext cx="4071965" cy="27146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71604" y="21429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Pillér Ingatlanalap portfolió, 1994</a:t>
            </a:r>
            <a:endParaRPr lang="hu-HU" sz="2000" b="1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3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Vörösmarty u 32 hesznositás 19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929066"/>
            <a:ext cx="4040188" cy="2693459"/>
          </a:xfrm>
        </p:spPr>
      </p:pic>
      <p:pic>
        <p:nvPicPr>
          <p:cNvPr id="9" name="Kép 8" descr="Széchenyi rkp 3 hasznositás 1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4071930" cy="2714620"/>
          </a:xfrm>
          <a:prstGeom prst="rect">
            <a:avLst/>
          </a:prstGeom>
        </p:spPr>
      </p:pic>
      <p:pic>
        <p:nvPicPr>
          <p:cNvPr id="10" name="Kép 9" descr="Csalogány u 23 hasznositás 1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5" y="1071546"/>
            <a:ext cx="4071965" cy="27146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71604" y="21429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Pillér Ingatlanalap portfolió, 1994</a:t>
            </a:r>
            <a:endParaRPr lang="hu-HU" sz="2000" b="1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3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Vörösmarty u 32 hesznositás 19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929066"/>
            <a:ext cx="4040188" cy="2693459"/>
          </a:xfrm>
        </p:spPr>
      </p:pic>
      <p:pic>
        <p:nvPicPr>
          <p:cNvPr id="8" name="Tartalom helye 7" descr="Váci u 38 hasznositás 19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929066"/>
            <a:ext cx="4041775" cy="2694517"/>
          </a:xfrm>
        </p:spPr>
      </p:pic>
      <p:pic>
        <p:nvPicPr>
          <p:cNvPr id="9" name="Kép 8" descr="Széchenyi rkp 3 hasznositás 1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071546"/>
            <a:ext cx="4071930" cy="2714620"/>
          </a:xfrm>
          <a:prstGeom prst="rect">
            <a:avLst/>
          </a:prstGeom>
        </p:spPr>
      </p:pic>
      <p:pic>
        <p:nvPicPr>
          <p:cNvPr id="10" name="Kép 9" descr="Csalogány u 23 hasznositás 19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5" y="1071546"/>
            <a:ext cx="4071965" cy="27146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71604" y="21429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Pillér Ingatlanalap portfolió, 1994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7253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09600" y="9906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V. </a:t>
            </a:r>
            <a:r>
              <a:rPr lang="en-US" b="1" dirty="0" err="1"/>
              <a:t>Deák</a:t>
            </a:r>
            <a:r>
              <a:rPr lang="en-US" b="1" dirty="0"/>
              <a:t> </a:t>
            </a:r>
            <a:r>
              <a:rPr lang="en-US" b="1" dirty="0" err="1"/>
              <a:t>Ferenc</a:t>
            </a:r>
            <a:r>
              <a:rPr lang="en-US" b="1" dirty="0"/>
              <a:t> u. 10.		</a:t>
            </a:r>
            <a:r>
              <a:rPr lang="en-US" b="1" dirty="0" err="1"/>
              <a:t>Iparterv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V. </a:t>
            </a:r>
            <a:r>
              <a:rPr lang="en-US" b="1" dirty="0" err="1"/>
              <a:t>Széchenyi</a:t>
            </a:r>
            <a:r>
              <a:rPr lang="en-US" b="1" dirty="0"/>
              <a:t> </a:t>
            </a:r>
            <a:r>
              <a:rPr lang="en-US" b="1" dirty="0" err="1"/>
              <a:t>rkp</a:t>
            </a:r>
            <a:r>
              <a:rPr lang="en-US" b="1" dirty="0"/>
              <a:t>. 3.		</a:t>
            </a:r>
            <a:r>
              <a:rPr lang="hu-HU" b="1" dirty="0" smtClean="0"/>
              <a:t>	</a:t>
            </a:r>
            <a:r>
              <a:rPr lang="en-US" b="1" dirty="0" err="1" smtClean="0"/>
              <a:t>Erőterv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V. </a:t>
            </a:r>
            <a:r>
              <a:rPr lang="en-US" b="1" dirty="0" err="1"/>
              <a:t>Váci</a:t>
            </a:r>
            <a:r>
              <a:rPr lang="en-US" b="1" dirty="0"/>
              <a:t> u. 38.			</a:t>
            </a:r>
            <a:r>
              <a:rPr lang="en-US" b="1" dirty="0" err="1"/>
              <a:t>Mogürt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II. </a:t>
            </a:r>
            <a:r>
              <a:rPr lang="en-US" b="1" dirty="0" err="1"/>
              <a:t>Csalogány</a:t>
            </a:r>
            <a:r>
              <a:rPr lang="en-US" b="1" dirty="0"/>
              <a:t> u. 23.		</a:t>
            </a:r>
            <a:r>
              <a:rPr lang="hu-HU" b="1" dirty="0" smtClean="0"/>
              <a:t>	</a:t>
            </a:r>
            <a:r>
              <a:rPr lang="en-US" b="1" dirty="0" smtClean="0"/>
              <a:t>ÉTV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V. </a:t>
            </a:r>
            <a:r>
              <a:rPr lang="en-US" b="1" dirty="0" err="1"/>
              <a:t>Nádor</a:t>
            </a:r>
            <a:r>
              <a:rPr lang="en-US" b="1" dirty="0"/>
              <a:t> u. 11.		</a:t>
            </a:r>
            <a:r>
              <a:rPr lang="hu-HU" b="1" dirty="0" smtClean="0"/>
              <a:t>	</a:t>
            </a:r>
            <a:r>
              <a:rPr lang="en-US" b="1" dirty="0" err="1" smtClean="0"/>
              <a:t>Elektroimpex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V. </a:t>
            </a:r>
            <a:r>
              <a:rPr lang="en-US" b="1" dirty="0" err="1"/>
              <a:t>Nádor</a:t>
            </a:r>
            <a:r>
              <a:rPr lang="en-US" b="1" dirty="0"/>
              <a:t> u. 21.		</a:t>
            </a:r>
            <a:r>
              <a:rPr lang="hu-HU" b="1" dirty="0" smtClean="0"/>
              <a:t>	</a:t>
            </a:r>
            <a:r>
              <a:rPr lang="en-US" b="1" dirty="0" err="1" smtClean="0"/>
              <a:t>Metrimpex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XIII. </a:t>
            </a:r>
            <a:r>
              <a:rPr lang="en-US" b="1" dirty="0" err="1"/>
              <a:t>Váci</a:t>
            </a:r>
            <a:r>
              <a:rPr lang="en-US" b="1" dirty="0"/>
              <a:t> </a:t>
            </a:r>
            <a:r>
              <a:rPr lang="en-US" b="1" dirty="0" err="1"/>
              <a:t>út</a:t>
            </a:r>
            <a:r>
              <a:rPr lang="en-US" b="1" dirty="0"/>
              <a:t> 48.		</a:t>
            </a:r>
            <a:r>
              <a:rPr lang="hu-HU" b="1" dirty="0" smtClean="0"/>
              <a:t>	</a:t>
            </a:r>
            <a:r>
              <a:rPr lang="en-US" b="1" dirty="0" err="1" smtClean="0"/>
              <a:t>Monimpex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28713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3886200" y="762000"/>
            <a:ext cx="3276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Pillér I.</a:t>
            </a:r>
            <a:r>
              <a:rPr lang="en-US" sz="1800"/>
              <a:t> </a:t>
            </a:r>
          </a:p>
          <a:p>
            <a:pPr algn="ctr"/>
            <a:r>
              <a:rPr lang="en-US" sz="1800"/>
              <a:t>Ingatlanbefektetési Alap</a:t>
            </a:r>
            <a:endParaRPr lang="en-US"/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30761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0762" name="Oval 42"/>
          <p:cNvSpPr>
            <a:spLocks noChangeArrowheads="1"/>
          </p:cNvSpPr>
          <p:nvPr/>
        </p:nvSpPr>
        <p:spPr bwMode="auto">
          <a:xfrm>
            <a:off x="3886200" y="762000"/>
            <a:ext cx="3276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Pillér I.</a:t>
            </a:r>
            <a:r>
              <a:rPr lang="en-US" sz="1800"/>
              <a:t> </a:t>
            </a:r>
          </a:p>
          <a:p>
            <a:pPr algn="ctr"/>
            <a:r>
              <a:rPr lang="en-US" sz="1800"/>
              <a:t>Ingatlanbefektetési Alap</a:t>
            </a:r>
            <a:endParaRPr lang="en-US"/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3276600" y="1905000"/>
            <a:ext cx="14478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>
            <a:off x="3886200" y="762000"/>
            <a:ext cx="3276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Pillér I.</a:t>
            </a:r>
            <a:r>
              <a:rPr lang="en-US" sz="1800"/>
              <a:t> </a:t>
            </a:r>
          </a:p>
          <a:p>
            <a:pPr algn="ctr"/>
            <a:r>
              <a:rPr lang="en-US" sz="1800"/>
              <a:t>Ingatlanbefektetési Alap</a:t>
            </a:r>
            <a:endParaRPr lang="en-US"/>
          </a:p>
        </p:txBody>
      </p:sp>
      <p:sp>
        <p:nvSpPr>
          <p:cNvPr id="31788" name="AutoShape 44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 flipH="1" flipV="1">
            <a:off x="5029200" y="2438400"/>
            <a:ext cx="12954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6248400" y="25146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értékű befektetési jegy megvásárlása</a:t>
            </a:r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26670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kifizetése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2810" name="AutoShape 42"/>
          <p:cNvSpPr>
            <a:spLocks noChangeArrowheads="1"/>
          </p:cNvSpPr>
          <p:nvPr/>
        </p:nvSpPr>
        <p:spPr bwMode="auto">
          <a:xfrm>
            <a:off x="3276600" y="1905000"/>
            <a:ext cx="14478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886200" y="762000"/>
            <a:ext cx="3276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Pillér I.</a:t>
            </a:r>
            <a:r>
              <a:rPr lang="en-US" sz="1800"/>
              <a:t> </a:t>
            </a:r>
          </a:p>
          <a:p>
            <a:pPr algn="ctr"/>
            <a:r>
              <a:rPr lang="en-US" sz="1800"/>
              <a:t>Ingatlanbefektetési Alap</a:t>
            </a:r>
            <a:endParaRPr lang="en-US"/>
          </a:p>
        </p:txBody>
      </p:sp>
      <p:sp>
        <p:nvSpPr>
          <p:cNvPr id="32812" name="AutoShape 44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13" name="AutoShape 45"/>
          <p:cNvSpPr>
            <a:spLocks noChangeArrowheads="1"/>
          </p:cNvSpPr>
          <p:nvPr/>
        </p:nvSpPr>
        <p:spPr bwMode="auto">
          <a:xfrm flipH="1" flipV="1">
            <a:off x="5029200" y="2438400"/>
            <a:ext cx="12954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6248400" y="25146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értékű befektetési jegy megvásárlása</a:t>
            </a:r>
            <a:endParaRPr lang="en-US"/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26670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kifizetése</a:t>
            </a:r>
            <a:endParaRPr lang="en-US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1295400" y="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kisbefektetők</a:t>
            </a:r>
            <a:endParaRPr lang="en-US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228600" y="381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858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12954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19050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25908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32766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2823" name="AutoShape 55"/>
          <p:cNvSpPr>
            <a:spLocks noChangeArrowheads="1"/>
          </p:cNvSpPr>
          <p:nvPr/>
        </p:nvSpPr>
        <p:spPr bwMode="auto">
          <a:xfrm>
            <a:off x="2362200" y="838200"/>
            <a:ext cx="457200" cy="1905000"/>
          </a:xfrm>
          <a:prstGeom prst="up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24" name="AutoShape 56"/>
          <p:cNvSpPr>
            <a:spLocks noChangeArrowheads="1"/>
          </p:cNvSpPr>
          <p:nvPr/>
        </p:nvSpPr>
        <p:spPr bwMode="auto">
          <a:xfrm>
            <a:off x="1905000" y="838200"/>
            <a:ext cx="457200" cy="19812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2743200" y="9144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Befektetési jegyek</a:t>
            </a:r>
            <a:endParaRPr lang="en-US" sz="1400"/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1066800" y="1143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Kárpótlási jegyek (3/4)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62200" y="4191000"/>
            <a:ext cx="2057400" cy="7620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600" b="1"/>
              <a:t>Belvárosi Irodaház Kft</a:t>
            </a:r>
          </a:p>
          <a:p>
            <a:pPr algn="ctr"/>
            <a:r>
              <a:rPr lang="en-US" sz="1600" b="1"/>
              <a:t>1991</a:t>
            </a:r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05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9530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324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6962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1336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85800" y="6400800"/>
            <a:ext cx="1143000" cy="304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762000" y="57912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590800" y="5791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858000" y="57912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895600" y="5791200"/>
            <a:ext cx="3657600" cy="457200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Ingatlanok</a:t>
            </a:r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19600" y="449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752600" y="2895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Állami Vagyonügynökség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56388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3246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70104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76962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8382000" y="48768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Állami vállalatok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5867400" y="4267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 flipV="1">
            <a:off x="8305800" y="4267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6629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 flipH="1">
            <a:off x="4876800" y="3429000"/>
            <a:ext cx="3200400" cy="685800"/>
          </a:xfrm>
          <a:custGeom>
            <a:avLst/>
            <a:gdLst>
              <a:gd name="G0" fmla="+- 12427 0 0"/>
              <a:gd name="G1" fmla="+- 1770 0 0"/>
              <a:gd name="G2" fmla="+- 12158 0 1770"/>
              <a:gd name="G3" fmla="+- G2 0 1770"/>
              <a:gd name="G4" fmla="*/ G3 32768 32059"/>
              <a:gd name="G5" fmla="*/ G4 1 2"/>
              <a:gd name="G6" fmla="+- 21600 0 12427"/>
              <a:gd name="G7" fmla="*/ G6 1770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440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1770"/>
                </a:lnTo>
                <a:cubicBezTo>
                  <a:pt x="5564" y="1770"/>
                  <a:pt x="0" y="6421"/>
                  <a:pt x="0" y="12158"/>
                </a:cubicBezTo>
                <a:lnTo>
                  <a:pt x="0" y="21600"/>
                </a:lnTo>
                <a:lnTo>
                  <a:pt x="8809" y="21600"/>
                </a:lnTo>
                <a:lnTo>
                  <a:pt x="8809" y="12158"/>
                </a:lnTo>
                <a:cubicBezTo>
                  <a:pt x="8809" y="11180"/>
                  <a:pt x="10429" y="10388"/>
                  <a:pt x="12427" y="10388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5029200" y="3810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privatizáció</a:t>
            </a:r>
            <a:endParaRPr lang="en-US"/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3048000" y="3657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8229600" y="52578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69342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5486400" y="5257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4114800" y="525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2743200" y="5257800"/>
            <a:ext cx="3200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1447800" y="434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1447800" y="3581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H="1">
            <a:off x="838200" y="4800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838200" y="35814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838200" y="3581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1524000" y="4038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költségek</a:t>
            </a:r>
            <a:endParaRPr lang="en-US"/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10668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bevételek</a:t>
            </a:r>
            <a:endParaRPr lang="en-US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6858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eredmény</a:t>
            </a:r>
            <a:endParaRPr lang="en-US"/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4572000" y="17526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/>
          </a:p>
          <a:p>
            <a:pPr algn="ctr"/>
            <a:r>
              <a:rPr lang="en-US" sz="1600" b="1"/>
              <a:t>Prudent Invest </a:t>
            </a:r>
          </a:p>
          <a:p>
            <a:pPr algn="ctr"/>
            <a:r>
              <a:rPr lang="en-US" sz="1600" b="1"/>
              <a:t>Alapkezelő Rt.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3834" name="AutoShape 42"/>
          <p:cNvSpPr>
            <a:spLocks noChangeArrowheads="1"/>
          </p:cNvSpPr>
          <p:nvPr/>
        </p:nvSpPr>
        <p:spPr bwMode="auto">
          <a:xfrm>
            <a:off x="3276600" y="1905000"/>
            <a:ext cx="14478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3886200" y="762000"/>
            <a:ext cx="3276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Pillér I.</a:t>
            </a:r>
            <a:r>
              <a:rPr lang="en-US" sz="1800"/>
              <a:t> </a:t>
            </a:r>
          </a:p>
          <a:p>
            <a:pPr algn="ctr"/>
            <a:r>
              <a:rPr lang="en-US" sz="1800"/>
              <a:t>Ingatlanbefektetési Alap</a:t>
            </a:r>
            <a:endParaRPr lang="en-US"/>
          </a:p>
        </p:txBody>
      </p:sp>
      <p:sp>
        <p:nvSpPr>
          <p:cNvPr id="33836" name="AutoShape 44"/>
          <p:cNvSpPr>
            <a:spLocks noChangeArrowheads="1"/>
          </p:cNvSpPr>
          <p:nvPr/>
        </p:nvSpPr>
        <p:spPr bwMode="auto">
          <a:xfrm>
            <a:off x="4724400" y="2438400"/>
            <a:ext cx="381000" cy="381000"/>
          </a:xfrm>
          <a:prstGeom prst="upArrow">
            <a:avLst>
              <a:gd name="adj1" fmla="val 375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 flipH="1" flipV="1">
            <a:off x="5029200" y="2438400"/>
            <a:ext cx="12954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6248400" y="25146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értékű befektetési jegy megvásárlása</a:t>
            </a:r>
            <a:endParaRPr lang="en-US"/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26670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3,2 mrd Ft kifizetése</a:t>
            </a:r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1295400" y="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kisbefektetők</a:t>
            </a:r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228600" y="381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6858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12954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19050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25908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3276600" y="3810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hu-HU"/>
          </a:p>
        </p:txBody>
      </p:sp>
      <p:sp>
        <p:nvSpPr>
          <p:cNvPr id="33847" name="AutoShape 55"/>
          <p:cNvSpPr>
            <a:spLocks noChangeArrowheads="1"/>
          </p:cNvSpPr>
          <p:nvPr/>
        </p:nvSpPr>
        <p:spPr bwMode="auto">
          <a:xfrm>
            <a:off x="2362200" y="838200"/>
            <a:ext cx="457200" cy="1905000"/>
          </a:xfrm>
          <a:prstGeom prst="upArrow">
            <a:avLst>
              <a:gd name="adj1" fmla="val 50000"/>
              <a:gd name="adj2" fmla="val 10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48" name="AutoShape 56"/>
          <p:cNvSpPr>
            <a:spLocks noChangeArrowheads="1"/>
          </p:cNvSpPr>
          <p:nvPr/>
        </p:nvSpPr>
        <p:spPr bwMode="auto">
          <a:xfrm>
            <a:off x="1905000" y="838200"/>
            <a:ext cx="457200" cy="19812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2743200" y="9144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Befektetési jegyek</a:t>
            </a:r>
            <a:endParaRPr lang="en-US" sz="1400"/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1066800" y="1143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Kárpótlási jegyek (3/4)</a:t>
            </a:r>
            <a:endParaRPr lang="en-US"/>
          </a:p>
        </p:txBody>
      </p:sp>
      <p:sp>
        <p:nvSpPr>
          <p:cNvPr id="33851" name="AutoShape 59"/>
          <p:cNvSpPr>
            <a:spLocks noChangeArrowheads="1"/>
          </p:cNvSpPr>
          <p:nvPr/>
        </p:nvSpPr>
        <p:spPr bwMode="auto">
          <a:xfrm flipH="1" flipV="1">
            <a:off x="4343400" y="2514600"/>
            <a:ext cx="1295400" cy="25622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7158" y="14285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Pillér I. Ingatlanalap 10 éves eredménye (közelítő értékek, szemléltetésre)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85722" y="1071552"/>
          <a:ext cx="8572557" cy="4572027"/>
        </p:xfrm>
        <a:graphic>
          <a:graphicData uri="http://schemas.openxmlformats.org/drawingml/2006/table">
            <a:tbl>
              <a:tblPr/>
              <a:tblGrid>
                <a:gridCol w="1235483"/>
                <a:gridCol w="741289"/>
                <a:gridCol w="732865"/>
                <a:gridCol w="732865"/>
                <a:gridCol w="732865"/>
                <a:gridCol w="732865"/>
                <a:gridCol w="732865"/>
                <a:gridCol w="732865"/>
                <a:gridCol w="732865"/>
                <a:gridCol w="732865"/>
                <a:gridCol w="732865"/>
              </a:tblGrid>
              <a:tr h="206412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ÉVEK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ingatlanok tőkeértéke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430 000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455 800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478 590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497 734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527 598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564 529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581 465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598 909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622 866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654 009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270 000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286 200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300 510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312 530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331 282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354 472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365 106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376 059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391 102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410 657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520 000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551 200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600 000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413 400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434 070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451 433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478 519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512 015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600 000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424 000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445 200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463 008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490 788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525 144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540 898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557 125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579 410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608 380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212 000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222 600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231 504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245 394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262 572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270 449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278 562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289 705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304 190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480 000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508 800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534 240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555 610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588 946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630 172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649 078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668 550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695 292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730 056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150 000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159 000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166 950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173 628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184 046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196 929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202 837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208 922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217 279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228 143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300 000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318 000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340 260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350 468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360 982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375 421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394 192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300 000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318 000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340 260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350 468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360 982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375 421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394 192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300 000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312 000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327 600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-  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300 000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312 000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327 600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2 840 000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3 010 400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3 182 160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3 285 446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3 482 573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3 726 353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3 910 768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4 010 091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4 170 495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4 379 020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likvid eszközök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360 000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370 800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381 924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393 382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405 183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417 339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429 859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442 755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456 037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469 718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hozamfizetés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180 624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190 930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197 127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522 386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223 581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234 646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240 605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500 459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262 741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Alapra elsz. ktg-ek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56 800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60 208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63 643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65 709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69 651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74 527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78 215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80 202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83 410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33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nettó eszközérték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3 200 000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3 143 776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3 312 946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3 418 058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3 299 661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3 850 459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4 031 454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4 134 025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4 045 871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4 502 587   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733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2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éves tőkeérték-növekmény: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008" marR="6008" marT="60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6733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Éves hozam+tőkeérték növekmény: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008" marR="6008" marT="60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714347" y="1071546"/>
          <a:ext cx="7786743" cy="539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57158" y="14285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Pillér I. Ingatlanalap 10 éves eredménye (közelítő értékek, szemléltetésre)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3" name="Szövegdoboz 2"/>
          <p:cNvSpPr txBox="1"/>
          <p:nvPr/>
        </p:nvSpPr>
        <p:spPr>
          <a:xfrm>
            <a:off x="2857488" y="271462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100 </a:t>
            </a:r>
            <a:r>
              <a:rPr lang="hu-HU" dirty="0" err="1" smtClean="0"/>
              <a:t>mFt</a:t>
            </a:r>
            <a:r>
              <a:rPr lang="hu-HU" dirty="0" smtClean="0"/>
              <a:t> alaptőke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Részvénytársasági cégforma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Vezető tisztségviselők referenciája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Alapkezelési Szabályzat, egyéb vállalati szabályzatok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Informatikai kapcsolat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MNB-engedély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14" name="Szövegdoboz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57488" y="271462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100 </a:t>
            </a:r>
            <a:r>
              <a:rPr lang="hu-HU" dirty="0" err="1" smtClean="0"/>
              <a:t>mFt</a:t>
            </a:r>
            <a:r>
              <a:rPr lang="hu-HU" dirty="0" smtClean="0"/>
              <a:t> alaptőke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Részvénytársasági cégforma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Vezető tisztségviselők referenciája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Alapkezelési Szabályzat, egyéb vállalati szabályzatok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Informatikai kapcsolat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MNB-engedély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4" name="Szövegdoboz 3"/>
          <p:cNvSpPr txBox="1"/>
          <p:nvPr/>
        </p:nvSpPr>
        <p:spPr>
          <a:xfrm>
            <a:off x="2786050" y="319237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Alap nevében és javára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Letétkezelő felügyeletével, pénz oda áramlik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Pénzgyűjtés – formája: befektetési jegyek lejegyzése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Jegyzési időszak adott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Pénztulajdonosok meggyőzése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Hozamígéret tilos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Historikus adatok – befektetési célpontok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Társasági adó-mentesség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Ingatlanbefektetési Alap létrehozása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657600" y="1676400"/>
            <a:ext cx="4267200" cy="15240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Ingatlanbefektetési</a:t>
            </a:r>
          </a:p>
          <a:p>
            <a:pPr algn="ctr"/>
            <a:r>
              <a:rPr lang="en-US" sz="3200" b="1"/>
              <a:t>Alap</a:t>
            </a:r>
            <a:endParaRPr lang="en-US" sz="3200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1371600"/>
            <a:ext cx="2209800" cy="10668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Alapkezel</a:t>
            </a:r>
            <a:r>
              <a:rPr lang="hu-HU" sz="2800" b="1"/>
              <a:t>ő</a:t>
            </a:r>
            <a:endParaRPr lang="en-US" sz="1600"/>
          </a:p>
        </p:txBody>
      </p:sp>
      <p:sp>
        <p:nvSpPr>
          <p:cNvPr id="4" name="Szövegdoboz 3"/>
          <p:cNvSpPr txBox="1"/>
          <p:nvPr/>
        </p:nvSpPr>
        <p:spPr>
          <a:xfrm>
            <a:off x="2786050" y="319237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/>
              <a:t>Alap nevében és javára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Letétkezelő felügyeletével, pénz oda áramlik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Pénzgyűjtés – formája: befektetési jegyek lejegyzése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Jegyzési időszak adott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Pénztulajdonosok meggyőzése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Hozamígéret tilos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Historikus adatok – befektetési célpontok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/>
              <a:t>Társasági adó-mentesség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85720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Jegyzési időszak lezárása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Alap induló vagyona – nettó eszközérték</a:t>
            </a:r>
          </a:p>
          <a:p>
            <a:pPr>
              <a:buFont typeface="Wingdings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MNB az Alapot nyilvántartásba veszi</a:t>
            </a:r>
          </a:p>
        </p:txBody>
      </p:sp>
      <p:sp>
        <p:nvSpPr>
          <p:cNvPr id="6" name="Kanyar felfelé 5"/>
          <p:cNvSpPr/>
          <p:nvPr/>
        </p:nvSpPr>
        <p:spPr>
          <a:xfrm rot="10800000">
            <a:off x="1142976" y="4143380"/>
            <a:ext cx="1071570" cy="10715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1397</Words>
  <Application>Microsoft Office PowerPoint</Application>
  <PresentationFormat>Diavetítés a képernyőre (4:3 oldalarány)</PresentationFormat>
  <Paragraphs>649</Paragraphs>
  <Slides>53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5" baseType="lpstr">
      <vt:lpstr>Office-téma</vt:lpstr>
      <vt:lpstr>MS Organization Chart 2.0</vt:lpstr>
      <vt:lpstr>Értékpapírpiac - Ingatlanpiac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alapok előnyei</vt:lpstr>
      <vt:lpstr>PowerPoint bemutató</vt:lpstr>
      <vt:lpstr>Erste Ingatlanalap nettó eszközérték</vt:lpstr>
      <vt:lpstr>Európa Ingatlanalap nettó eszközérték</vt:lpstr>
      <vt:lpstr>Biggeorge’s Ingatlanalap nettó eszközérték</vt:lpstr>
      <vt:lpstr>OTP Ingatlanalap nettó eszközérték</vt:lpstr>
      <vt:lpstr>PowerPoint bemutató</vt:lpstr>
      <vt:lpstr>Jelzálog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Jelzálog alapú finanszírozás</vt:lpstr>
      <vt:lpstr>Jelzálog alapú finanszírozás</vt:lpstr>
      <vt:lpstr>Jelzálog alapú finanszírozás</vt:lpstr>
      <vt:lpstr>Jelzálog alapú finanszírozás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Gestor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Gerő Péter</dc:creator>
  <cp:lastModifiedBy>Gerő Péter</cp:lastModifiedBy>
  <cp:revision>24</cp:revision>
  <dcterms:created xsi:type="dcterms:W3CDTF">2011-04-26T06:31:27Z</dcterms:created>
  <dcterms:modified xsi:type="dcterms:W3CDTF">2015-04-23T21:43:20Z</dcterms:modified>
</cp:coreProperties>
</file>